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9" r:id="rId5"/>
    <p:sldId id="263" r:id="rId6"/>
    <p:sldId id="26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E6F"/>
    <a:srgbClr val="03ECE7"/>
    <a:srgbClr val="D1F3FF"/>
    <a:srgbClr val="A3E7FF"/>
    <a:srgbClr val="6A2453"/>
    <a:srgbClr val="E8FDB9"/>
    <a:srgbClr val="CFEF31"/>
    <a:srgbClr val="79295E"/>
    <a:srgbClr val="9B3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6458" autoAdjust="0"/>
  </p:normalViewPr>
  <p:slideViewPr>
    <p:cSldViewPr snapToGrid="0">
      <p:cViewPr varScale="1">
        <p:scale>
          <a:sx n="41" d="100"/>
          <a:sy n="41" d="100"/>
        </p:scale>
        <p:origin x="113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094235657577629E-2"/>
          <c:w val="0.79584133508107779"/>
          <c:h val="0.857037703662356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Blad1!$C$27</c:f>
              <c:strCache>
                <c:ptCount val="1"/>
                <c:pt idx="0">
                  <c:v>Matig eenzaam</c:v>
                </c:pt>
              </c:strCache>
            </c:strRef>
          </c:tx>
          <c:spPr>
            <a:solidFill>
              <a:srgbClr val="044E6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Blad1!$D$26:$I$26</c:f>
              <c:strCache>
                <c:ptCount val="6"/>
                <c:pt idx="0">
                  <c:v>13-17 jaar</c:v>
                </c:pt>
                <c:pt idx="1">
                  <c:v>19-35 jaar</c:v>
                </c:pt>
                <c:pt idx="2">
                  <c:v>35-50 jaar</c:v>
                </c:pt>
                <c:pt idx="3">
                  <c:v>50-65 jaar</c:v>
                </c:pt>
                <c:pt idx="4">
                  <c:v>65-75 jaar</c:v>
                </c:pt>
                <c:pt idx="5">
                  <c:v>75+</c:v>
                </c:pt>
              </c:strCache>
            </c:strRef>
          </c:cat>
          <c:val>
            <c:numRef>
              <c:f>Blad1!$D$27:$I$27</c:f>
              <c:numCache>
                <c:formatCode>0%</c:formatCode>
                <c:ptCount val="6"/>
                <c:pt idx="0">
                  <c:v>0.435</c:v>
                </c:pt>
                <c:pt idx="1">
                  <c:v>0.30299999999999999</c:v>
                </c:pt>
                <c:pt idx="2">
                  <c:v>0.27800000000000002</c:v>
                </c:pt>
                <c:pt idx="3">
                  <c:v>0.33300000000000002</c:v>
                </c:pt>
                <c:pt idx="4">
                  <c:v>0.35499999999999998</c:v>
                </c:pt>
                <c:pt idx="5">
                  <c:v>0.41499999999999998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A0-47B2-B66E-E868E4D93D44}"/>
            </c:ext>
          </c:extLst>
        </c:ser>
        <c:ser>
          <c:idx val="1"/>
          <c:order val="1"/>
          <c:tx>
            <c:strRef>
              <c:f>Blad1!$C$28</c:f>
              <c:strCache>
                <c:ptCount val="1"/>
                <c:pt idx="0">
                  <c:v>Ernstig eenzaam</c:v>
                </c:pt>
              </c:strCache>
            </c:strRef>
          </c:tx>
          <c:spPr>
            <a:solidFill>
              <a:srgbClr val="03ECE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Blad1!$D$26:$I$26</c:f>
              <c:strCache>
                <c:ptCount val="6"/>
                <c:pt idx="0">
                  <c:v>13-17 jaar</c:v>
                </c:pt>
                <c:pt idx="1">
                  <c:v>19-35 jaar</c:v>
                </c:pt>
                <c:pt idx="2">
                  <c:v>35-50 jaar</c:v>
                </c:pt>
                <c:pt idx="3">
                  <c:v>50-65 jaar</c:v>
                </c:pt>
                <c:pt idx="4">
                  <c:v>65-75 jaar</c:v>
                </c:pt>
                <c:pt idx="5">
                  <c:v>75+</c:v>
                </c:pt>
              </c:strCache>
            </c:strRef>
          </c:cat>
          <c:val>
            <c:numRef>
              <c:f>Blad1!$D$28:$I$28</c:f>
              <c:numCache>
                <c:formatCode>0%</c:formatCode>
                <c:ptCount val="6"/>
                <c:pt idx="0">
                  <c:v>4.3999999999999997E-2</c:v>
                </c:pt>
                <c:pt idx="1">
                  <c:v>9.8000000000000004E-2</c:v>
                </c:pt>
                <c:pt idx="2">
                  <c:v>9.8000000000000004E-2</c:v>
                </c:pt>
                <c:pt idx="3">
                  <c:v>8.6999999999999994E-2</c:v>
                </c:pt>
                <c:pt idx="4">
                  <c:v>7.2999999999999995E-2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A0-47B2-B66E-E868E4D93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18140056"/>
        <c:axId val="418143336"/>
      </c:barChart>
      <c:catAx>
        <c:axId val="41814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8143336"/>
        <c:crosses val="autoZero"/>
        <c:auto val="1"/>
        <c:lblAlgn val="ctr"/>
        <c:lblOffset val="100"/>
        <c:noMultiLvlLbl val="0"/>
      </c:catAx>
      <c:valAx>
        <c:axId val="418143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1814005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80588872603975725"/>
          <c:y val="0.60121795469030459"/>
          <c:w val="0.19411127396024272"/>
          <c:h val="0.31326962129788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553C1-EF06-47D8-8FC2-2B8E135F8F4B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433C3-6462-41DD-87AD-4D1068D48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22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/>
              <a:t>In NHN is 48% van de jongeren, </a:t>
            </a:r>
            <a:r>
              <a:rPr lang="nl-NL" b="1" baseline="0" dirty="0"/>
              <a:t>39%</a:t>
            </a:r>
            <a:r>
              <a:rPr lang="nl-NL" baseline="0" dirty="0"/>
              <a:t> van de volwassenen en </a:t>
            </a:r>
            <a:r>
              <a:rPr lang="nl-NL" b="1" baseline="0" dirty="0"/>
              <a:t>47%</a:t>
            </a:r>
            <a:r>
              <a:rPr lang="nl-NL" baseline="0" dirty="0"/>
              <a:t> van de ouderen matig tot zeer ernstig eenzaam. In </a:t>
            </a:r>
            <a:r>
              <a:rPr lang="nl-NL" b="1" baseline="0" dirty="0"/>
              <a:t>2012 </a:t>
            </a:r>
            <a:r>
              <a:rPr lang="nl-NL" baseline="0" dirty="0"/>
              <a:t>voelde </a:t>
            </a:r>
            <a:r>
              <a:rPr lang="nl-NL" b="1" baseline="0" dirty="0"/>
              <a:t>38 </a:t>
            </a:r>
            <a:r>
              <a:rPr lang="nl-NL" baseline="0" dirty="0"/>
              <a:t>procent van de volwassenen en </a:t>
            </a:r>
            <a:r>
              <a:rPr lang="nl-NL" b="1" baseline="0" dirty="0"/>
              <a:t>44% </a:t>
            </a:r>
            <a:r>
              <a:rPr lang="nl-NL" baseline="0" dirty="0"/>
              <a:t>van de ouderen zich eenzaam. Er is </a:t>
            </a:r>
            <a:r>
              <a:rPr lang="nl-NL" b="1" baseline="0" dirty="0"/>
              <a:t>dus een stijging te zien </a:t>
            </a:r>
            <a:r>
              <a:rPr lang="nl-NL" baseline="0" dirty="0"/>
              <a:t>en dan vooral bij de ouderen.</a:t>
            </a:r>
          </a:p>
          <a:p>
            <a:endParaRPr lang="nl-NL" baseline="0" dirty="0"/>
          </a:p>
          <a:p>
            <a:endParaRPr lang="nl-NL" baseline="0" dirty="0"/>
          </a:p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C8F346-7671-4A34-BB5A-DEF29B8C935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28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/>
              <a:t>Dit plaatje laat per </a:t>
            </a:r>
            <a:r>
              <a:rPr lang="nl-NL" baseline="0" dirty="0" err="1"/>
              <a:t>leeftijdcategorie</a:t>
            </a:r>
            <a:r>
              <a:rPr lang="nl-NL" baseline="0" dirty="0"/>
              <a:t> het percentage eenzamen zien. zoals je ziet komt eenzaamheid echt voor </a:t>
            </a:r>
            <a:r>
              <a:rPr lang="nl-NL" b="1" baseline="0" dirty="0"/>
              <a:t>onder alle leeftijdsgroepen</a:t>
            </a:r>
            <a:r>
              <a:rPr lang="nl-NL" baseline="0" dirty="0"/>
              <a:t>. JE ziet dat bij vooral de jongeren matig eenzaam het meeste voorkomt. En de groep </a:t>
            </a:r>
            <a:r>
              <a:rPr lang="nl-NL" b="1" baseline="0" dirty="0"/>
              <a:t>35-50 jarigen zijn de groep waar eenzaamheid het minst </a:t>
            </a:r>
            <a:r>
              <a:rPr lang="nl-NL" baseline="0" dirty="0"/>
              <a:t>voorkomt, maar toch ook nog 35%. Vervolgens stijgt het percentage eenzaamheid met de leeftijd. De </a:t>
            </a:r>
            <a:r>
              <a:rPr lang="nl-NL" b="1" baseline="0" dirty="0"/>
              <a:t>oudste ouderen zijn het meest eenzaam</a:t>
            </a:r>
            <a:r>
              <a:rPr lang="nl-NL" baseline="0" dirty="0"/>
              <a:t>. </a:t>
            </a:r>
          </a:p>
          <a:p>
            <a:endParaRPr lang="nl-NL" baseline="0" dirty="0"/>
          </a:p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C8F346-7671-4A34-BB5A-DEF29B8C935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799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/>
              <a:t>Dit plaatje laat per leeftijdscategorie het percentage eenzamen zien. Lichtste groen is het laagste percentage eenzaamheid. Donkerste blauw is het hoogste percentage eenzaamheid.</a:t>
            </a:r>
          </a:p>
          <a:p>
            <a:endParaRPr lang="nl-NL" baseline="0" dirty="0"/>
          </a:p>
          <a:p>
            <a:r>
              <a:rPr lang="nl-NL" baseline="0" dirty="0"/>
              <a:t>Zoals je ziet komt eenzaamheid echt voor </a:t>
            </a:r>
            <a:r>
              <a:rPr lang="nl-NL" b="1" baseline="0" dirty="0"/>
              <a:t>onder alle leeftijdsgroepen</a:t>
            </a:r>
            <a:r>
              <a:rPr lang="nl-NL" baseline="0" dirty="0"/>
              <a:t>. JE ziet dat bij vooral de jongeren matig eenzaam het meeste voorkomt. En de groep </a:t>
            </a:r>
            <a:r>
              <a:rPr lang="nl-NL" b="1" baseline="0" dirty="0"/>
              <a:t>35-50 jarigen zijn de groep waar eenzaamheid het minst </a:t>
            </a:r>
            <a:r>
              <a:rPr lang="nl-NL" baseline="0" dirty="0"/>
              <a:t>voorkomt, maar toch ook nog 35%. Vervolgens stijgt het percentage eenzaamheid met de leeftijd. De </a:t>
            </a:r>
            <a:r>
              <a:rPr lang="nl-NL" b="1" baseline="0" dirty="0"/>
              <a:t>oudste ouderen zijn het meest eenzaam</a:t>
            </a:r>
            <a:r>
              <a:rPr lang="nl-NL" baseline="0" dirty="0"/>
              <a:t>. </a:t>
            </a:r>
          </a:p>
          <a:p>
            <a:endParaRPr lang="nl-NL" baseline="0" dirty="0"/>
          </a:p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C8F346-7671-4A34-BB5A-DEF29B8C935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56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93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621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77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53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807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61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68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54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38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04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78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0A1A191-3BE5-4F21-9D70-2D2EF7E3DA50}" type="datetimeFigureOut">
              <a:rPr lang="nl-NL" smtClean="0"/>
              <a:t>17-10-2017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150EFD1-616C-43EF-AAA9-D92B6F2764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541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12656" cy="1508760"/>
          </a:xfrm>
        </p:spPr>
        <p:txBody>
          <a:bodyPr/>
          <a:lstStyle/>
          <a:p>
            <a:pPr algn="ctr"/>
            <a:r>
              <a:rPr lang="nl-NL" b="1" dirty="0">
                <a:solidFill>
                  <a:srgbClr val="6A2453"/>
                </a:solidFill>
              </a:rPr>
              <a:t>Eenzaamheid NHN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905" y="384886"/>
            <a:ext cx="1975335" cy="988504"/>
          </a:xfrm>
          <a:prstGeom prst="rect">
            <a:avLst/>
          </a:prstGeom>
        </p:spPr>
      </p:pic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C2189324-B1EF-473D-8523-8F0859E79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54940"/>
              </p:ext>
            </p:extLst>
          </p:nvPr>
        </p:nvGraphicFramePr>
        <p:xfrm>
          <a:off x="1342821" y="3094892"/>
          <a:ext cx="8972754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0918">
                  <a:extLst>
                    <a:ext uri="{9D8B030D-6E8A-4147-A177-3AD203B41FA5}">
                      <a16:colId xmlns:a16="http://schemas.microsoft.com/office/drawing/2014/main" val="1198337312"/>
                    </a:ext>
                  </a:extLst>
                </a:gridCol>
                <a:gridCol w="2990918">
                  <a:extLst>
                    <a:ext uri="{9D8B030D-6E8A-4147-A177-3AD203B41FA5}">
                      <a16:colId xmlns:a16="http://schemas.microsoft.com/office/drawing/2014/main" val="2690417319"/>
                    </a:ext>
                  </a:extLst>
                </a:gridCol>
                <a:gridCol w="2990918">
                  <a:extLst>
                    <a:ext uri="{9D8B030D-6E8A-4147-A177-3AD203B41FA5}">
                      <a16:colId xmlns:a16="http://schemas.microsoft.com/office/drawing/2014/main" val="3081664209"/>
                    </a:ext>
                  </a:extLst>
                </a:gridCol>
              </a:tblGrid>
              <a:tr h="460587">
                <a:tc>
                  <a:txBody>
                    <a:bodyPr/>
                    <a:lstStyle/>
                    <a:p>
                      <a:r>
                        <a:rPr lang="nl-NL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Doelgroep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4E6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4E6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4E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27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3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Jongeren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4E6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276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3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Volwassenen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4E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28051"/>
                  </a:ext>
                </a:extLst>
              </a:tr>
              <a:tr h="188612">
                <a:tc>
                  <a:txBody>
                    <a:bodyPr/>
                    <a:lstStyle/>
                    <a:p>
                      <a:r>
                        <a:rPr lang="nl-NL" sz="3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Ouderen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4E6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222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51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fiek 17">
            <a:extLst>
              <a:ext uri="{FF2B5EF4-FFF2-40B4-BE49-F238E27FC236}">
                <a16:creationId xmlns:a16="http://schemas.microsoft.com/office/drawing/2014/main" id="{29BA9B70-CD53-4F42-8CDB-4AA141E8AC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918941"/>
              </p:ext>
            </p:extLst>
          </p:nvPr>
        </p:nvGraphicFramePr>
        <p:xfrm>
          <a:off x="666604" y="2006588"/>
          <a:ext cx="11040894" cy="4851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12656" cy="1508760"/>
          </a:xfrm>
        </p:spPr>
        <p:txBody>
          <a:bodyPr/>
          <a:lstStyle/>
          <a:p>
            <a:pPr algn="ctr"/>
            <a:r>
              <a:rPr lang="nl-NL" b="1" dirty="0">
                <a:solidFill>
                  <a:srgbClr val="6A2453"/>
                </a:solidFill>
              </a:rPr>
              <a:t>Eenzaamheid NHN naar leeftijd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59" y="221004"/>
            <a:ext cx="1975335" cy="988504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 rot="1099838">
            <a:off x="9722439" y="2223642"/>
            <a:ext cx="21857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% eenzaamheid onder 75+ers het hoogst, maar aanwezig in alle leeftijdsgroepen </a:t>
            </a:r>
          </a:p>
        </p:txBody>
      </p:sp>
      <p:cxnSp>
        <p:nvCxnSpPr>
          <p:cNvPr id="7" name="Verbindingslijn: gekromd 6"/>
          <p:cNvCxnSpPr>
            <a:cxnSpLocks/>
          </p:cNvCxnSpPr>
          <p:nvPr/>
        </p:nvCxnSpPr>
        <p:spPr>
          <a:xfrm rot="10800000" flipV="1">
            <a:off x="10119259" y="3298851"/>
            <a:ext cx="696052" cy="412051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ep 4">
            <a:extLst>
              <a:ext uri="{FF2B5EF4-FFF2-40B4-BE49-F238E27FC236}">
                <a16:creationId xmlns:a16="http://schemas.microsoft.com/office/drawing/2014/main" id="{340BB8B5-D110-46FE-8D7C-3EA06B913737}"/>
              </a:ext>
            </a:extLst>
          </p:cNvPr>
          <p:cNvGrpSpPr/>
          <p:nvPr/>
        </p:nvGrpSpPr>
        <p:grpSpPr>
          <a:xfrm>
            <a:off x="1202919" y="2176536"/>
            <a:ext cx="7803426" cy="1505380"/>
            <a:chOff x="2073608" y="2111883"/>
            <a:chExt cx="7803426" cy="1505380"/>
          </a:xfrm>
        </p:grpSpPr>
        <p:sp>
          <p:nvSpPr>
            <p:cNvPr id="3" name="Tekstvak 2"/>
            <p:cNvSpPr txBox="1"/>
            <p:nvPr/>
          </p:nvSpPr>
          <p:spPr>
            <a:xfrm>
              <a:off x="2073608" y="2424703"/>
              <a:ext cx="628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48%</a:t>
              </a:r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3537835" y="2979842"/>
              <a:ext cx="628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>
                  <a:solidFill>
                    <a:srgbClr val="B482DA"/>
                  </a:solidFill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40%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5020647" y="3247931"/>
              <a:ext cx="628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>
                  <a:solidFill>
                    <a:srgbClr val="B482DA"/>
                  </a:solidFill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38%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6429090" y="2978701"/>
              <a:ext cx="628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>
                  <a:solidFill>
                    <a:srgbClr val="B482DA"/>
                  </a:solidFill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42%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7872978" y="2864867"/>
              <a:ext cx="62865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>
                  <a:solidFill>
                    <a:srgbClr val="B482DA"/>
                  </a:solidFill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43%</a:t>
              </a: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9248384" y="2111883"/>
              <a:ext cx="62865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>
                  <a:solidFill>
                    <a:srgbClr val="B482DA"/>
                  </a:solidFill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54%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35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12656" cy="1508760"/>
          </a:xfrm>
        </p:spPr>
        <p:txBody>
          <a:bodyPr/>
          <a:lstStyle/>
          <a:p>
            <a:r>
              <a:rPr lang="nl-NL" b="1" dirty="0">
                <a:solidFill>
                  <a:srgbClr val="6A2453"/>
                </a:solidFill>
              </a:rPr>
              <a:t>Eenzaamheid per gemeente (%)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59" y="221004"/>
            <a:ext cx="1975335" cy="98850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BEB2C79-27BB-43D5-8DE7-41378CD72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126" y="2156678"/>
            <a:ext cx="2246591" cy="337661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BE782726-47F9-448A-937E-E193AE4651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9757" y="2156678"/>
            <a:ext cx="2176742" cy="3376614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74D9BAD6-F255-4736-AB2B-7CECFBACB3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5540" y="2161111"/>
            <a:ext cx="2211386" cy="3372181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27BEF1BE-E016-45E7-AF0A-07978C16683F}"/>
              </a:ext>
            </a:extLst>
          </p:cNvPr>
          <p:cNvSpPr txBox="1"/>
          <p:nvPr/>
        </p:nvSpPr>
        <p:spPr>
          <a:xfrm>
            <a:off x="1202919" y="5897034"/>
            <a:ext cx="2146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6A2453"/>
                </a:solidFill>
              </a:rPr>
              <a:t>Jongeren</a:t>
            </a:r>
            <a:r>
              <a:rPr lang="nl-NL" b="1" dirty="0"/>
              <a:t>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E806243-B638-4488-B50B-8E2C2AB3573C}"/>
              </a:ext>
            </a:extLst>
          </p:cNvPr>
          <p:cNvSpPr txBox="1"/>
          <p:nvPr/>
        </p:nvSpPr>
        <p:spPr>
          <a:xfrm>
            <a:off x="5341165" y="5897034"/>
            <a:ext cx="2146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6A2453"/>
                </a:solidFill>
              </a:rPr>
              <a:t>Volwassenen </a:t>
            </a:r>
            <a:r>
              <a:rPr lang="nl-NL" b="1" dirty="0"/>
              <a:t>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F3BED88-12BE-4D19-A181-09F5014DC7B1}"/>
              </a:ext>
            </a:extLst>
          </p:cNvPr>
          <p:cNvSpPr txBox="1"/>
          <p:nvPr/>
        </p:nvSpPr>
        <p:spPr>
          <a:xfrm>
            <a:off x="9479411" y="5897034"/>
            <a:ext cx="2146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6A2453"/>
                </a:solidFill>
              </a:rPr>
              <a:t>Ouderen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235579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452C9CBB7F0241B88AE67FEBDC2675" ma:contentTypeVersion="7" ma:contentTypeDescription="Een nieuw document maken." ma:contentTypeScope="" ma:versionID="f000a635dd5d2a82ed11f27253c0abb8">
  <xsd:schema xmlns:xsd="http://www.w3.org/2001/XMLSchema" xmlns:xs="http://www.w3.org/2001/XMLSchema" xmlns:p="http://schemas.microsoft.com/office/2006/metadata/properties" xmlns:ns2="fe10ff71-458a-4e4d-b025-89ebf5ce8c44" xmlns:ns3="6c85996c-f1d2-4f7e-a3d9-e30d609a93fd" targetNamespace="http://schemas.microsoft.com/office/2006/metadata/properties" ma:root="true" ma:fieldsID="a8b8d98f47c7f3b6484df115ee48e679" ns2:_="" ns3:_="">
    <xsd:import namespace="fe10ff71-458a-4e4d-b025-89ebf5ce8c44"/>
    <xsd:import namespace="6c85996c-f1d2-4f7e-a3d9-e30d609a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10ff71-458a-4e4d-b025-89ebf5ce8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996c-f1d2-4f7e-a3d9-e30d609a93f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2997D-A9B7-4F2D-8901-117539BB241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c85996c-f1d2-4f7e-a3d9-e30d609a93fd"/>
    <ds:schemaRef ds:uri="http://schemas.microsoft.com/office/2006/documentManagement/types"/>
    <ds:schemaRef ds:uri="http://schemas.microsoft.com/office/infopath/2007/PartnerControls"/>
    <ds:schemaRef ds:uri="fe10ff71-458a-4e4d-b025-89ebf5ce8c4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31AC3F8-E68F-47F2-BC8A-5B9A286A1A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10ff71-458a-4e4d-b025-89ebf5ce8c44"/>
    <ds:schemaRef ds:uri="6c85996c-f1d2-4f7e-a3d9-e30d609a93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719F21-CAD1-459A-8D8F-717A95282D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274</Words>
  <Application>Microsoft Office PowerPoint</Application>
  <PresentationFormat>Breedbeeld</PresentationFormat>
  <Paragraphs>34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Corbel</vt:lpstr>
      <vt:lpstr>Segoe Print</vt:lpstr>
      <vt:lpstr>Wingdings</vt:lpstr>
      <vt:lpstr>Gestreept</vt:lpstr>
      <vt:lpstr>Eenzaamheid NHN</vt:lpstr>
      <vt:lpstr>Eenzaamheid NHN naar leeftijd</vt:lpstr>
      <vt:lpstr>Eenzaamheid per gemeente (%)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Levijn-Schotanus</dc:creator>
  <cp:lastModifiedBy>Miriam Levijn-Schotanus</cp:lastModifiedBy>
  <cp:revision>13</cp:revision>
  <dcterms:created xsi:type="dcterms:W3CDTF">2017-10-10T08:12:18Z</dcterms:created>
  <dcterms:modified xsi:type="dcterms:W3CDTF">2017-10-17T08:10:48Z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0x01010097452C9CBB7F0241B88AE67FEBDC2675</vt:lpwstr>
  </property>
</Properties>
</file>