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8" r:id="rId5"/>
    <p:sldId id="293" r:id="rId6"/>
    <p:sldId id="292" r:id="rId7"/>
    <p:sldId id="261" r:id="rId8"/>
    <p:sldId id="287" r:id="rId9"/>
    <p:sldId id="284" r:id="rId10"/>
    <p:sldId id="259" r:id="rId11"/>
    <p:sldId id="294" r:id="rId12"/>
    <p:sldId id="262" r:id="rId13"/>
    <p:sldId id="295" r:id="rId14"/>
    <p:sldId id="264" r:id="rId15"/>
    <p:sldId id="285" r:id="rId16"/>
    <p:sldId id="288" r:id="rId17"/>
    <p:sldId id="289" r:id="rId18"/>
    <p:sldId id="291" r:id="rId19"/>
    <p:sldId id="290" r:id="rId20"/>
  </p:sldIdLst>
  <p:sldSz cx="9144000" cy="6858000" type="screen4x3"/>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7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74941" autoAdjust="0"/>
  </p:normalViewPr>
  <p:slideViewPr>
    <p:cSldViewPr snapToGrid="0" snapToObjects="1">
      <p:cViewPr varScale="1">
        <p:scale>
          <a:sx n="54" d="100"/>
          <a:sy n="54" d="100"/>
        </p:scale>
        <p:origin x="192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nl-NL" b="1" dirty="0"/>
              <a:t>Kennemerland</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Blad1!$B$1</c:f>
              <c:strCache>
                <c:ptCount val="1"/>
                <c:pt idx="0">
                  <c:v>Matig eenzaam</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Volwassenen</c:v>
                </c:pt>
                <c:pt idx="1">
                  <c:v>Ouderen</c:v>
                </c:pt>
              </c:strCache>
            </c:strRef>
          </c:cat>
          <c:val>
            <c:numRef>
              <c:f>Blad1!$B$2:$B$3</c:f>
              <c:numCache>
                <c:formatCode>0%</c:formatCode>
                <c:ptCount val="2"/>
                <c:pt idx="0">
                  <c:v>0.3</c:v>
                </c:pt>
                <c:pt idx="1">
                  <c:v>0.38</c:v>
                </c:pt>
              </c:numCache>
            </c:numRef>
          </c:val>
          <c:extLst>
            <c:ext xmlns:c16="http://schemas.microsoft.com/office/drawing/2014/chart" uri="{C3380CC4-5D6E-409C-BE32-E72D297353CC}">
              <c16:uniqueId val="{00000000-E6DD-45F7-ABA6-278D4160AC76}"/>
            </c:ext>
          </c:extLst>
        </c:ser>
        <c:ser>
          <c:idx val="1"/>
          <c:order val="1"/>
          <c:tx>
            <c:strRef>
              <c:f>Blad1!$C$1</c:f>
              <c:strCache>
                <c:ptCount val="1"/>
                <c:pt idx="0">
                  <c:v>Ernstig eenzaam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Volwassenen</c:v>
                </c:pt>
                <c:pt idx="1">
                  <c:v>Ouderen</c:v>
                </c:pt>
              </c:strCache>
            </c:strRef>
          </c:cat>
          <c:val>
            <c:numRef>
              <c:f>Blad1!$C$2:$C$3</c:f>
              <c:numCache>
                <c:formatCode>0%</c:formatCode>
                <c:ptCount val="2"/>
                <c:pt idx="0">
                  <c:v>0.09</c:v>
                </c:pt>
                <c:pt idx="1">
                  <c:v>0.09</c:v>
                </c:pt>
              </c:numCache>
            </c:numRef>
          </c:val>
          <c:extLst>
            <c:ext xmlns:c16="http://schemas.microsoft.com/office/drawing/2014/chart" uri="{C3380CC4-5D6E-409C-BE32-E72D297353CC}">
              <c16:uniqueId val="{00000001-E6DD-45F7-ABA6-278D4160AC76}"/>
            </c:ext>
          </c:extLst>
        </c:ser>
        <c:dLbls>
          <c:dLblPos val="ctr"/>
          <c:showLegendKey val="0"/>
          <c:showVal val="1"/>
          <c:showCatName val="0"/>
          <c:showSerName val="0"/>
          <c:showPercent val="0"/>
          <c:showBubbleSize val="0"/>
        </c:dLbls>
        <c:gapWidth val="150"/>
        <c:overlap val="100"/>
        <c:axId val="494707000"/>
        <c:axId val="494698144"/>
      </c:barChart>
      <c:catAx>
        <c:axId val="49470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94698144"/>
        <c:crosses val="autoZero"/>
        <c:auto val="1"/>
        <c:lblAlgn val="ctr"/>
        <c:lblOffset val="100"/>
        <c:noMultiLvlLbl val="0"/>
      </c:catAx>
      <c:valAx>
        <c:axId val="49469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94707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nl-NL" b="1" dirty="0"/>
              <a:t>Noord-Holland</a:t>
            </a:r>
            <a:r>
              <a:rPr lang="nl-NL" b="1" baseline="0" dirty="0"/>
              <a:t> Noord</a:t>
            </a:r>
            <a:endParaRPr lang="nl-NL"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Blad1!$B$1</c:f>
              <c:strCache>
                <c:ptCount val="1"/>
                <c:pt idx="0">
                  <c:v>Matig eenzaam</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Volwassenen</c:v>
                </c:pt>
                <c:pt idx="1">
                  <c:v>Ouderen</c:v>
                </c:pt>
              </c:strCache>
            </c:strRef>
          </c:cat>
          <c:val>
            <c:numRef>
              <c:f>Blad1!$B$2:$B$3</c:f>
              <c:numCache>
                <c:formatCode>0%</c:formatCode>
                <c:ptCount val="2"/>
                <c:pt idx="0">
                  <c:v>0.31</c:v>
                </c:pt>
                <c:pt idx="1">
                  <c:v>0.38</c:v>
                </c:pt>
              </c:numCache>
            </c:numRef>
          </c:val>
          <c:extLst>
            <c:ext xmlns:c16="http://schemas.microsoft.com/office/drawing/2014/chart" uri="{C3380CC4-5D6E-409C-BE32-E72D297353CC}">
              <c16:uniqueId val="{00000000-03F3-42E5-B856-2B62AAAB86B3}"/>
            </c:ext>
          </c:extLst>
        </c:ser>
        <c:ser>
          <c:idx val="1"/>
          <c:order val="1"/>
          <c:tx>
            <c:strRef>
              <c:f>Blad1!$C$1</c:f>
              <c:strCache>
                <c:ptCount val="1"/>
                <c:pt idx="0">
                  <c:v>Ernstig eenzaam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Volwassenen</c:v>
                </c:pt>
                <c:pt idx="1">
                  <c:v>Ouderen</c:v>
                </c:pt>
              </c:strCache>
            </c:strRef>
          </c:cat>
          <c:val>
            <c:numRef>
              <c:f>Blad1!$C$2:$C$3</c:f>
              <c:numCache>
                <c:formatCode>0%</c:formatCode>
                <c:ptCount val="2"/>
                <c:pt idx="0">
                  <c:v>0.08</c:v>
                </c:pt>
                <c:pt idx="1">
                  <c:v>0.09</c:v>
                </c:pt>
              </c:numCache>
            </c:numRef>
          </c:val>
          <c:extLst>
            <c:ext xmlns:c16="http://schemas.microsoft.com/office/drawing/2014/chart" uri="{C3380CC4-5D6E-409C-BE32-E72D297353CC}">
              <c16:uniqueId val="{00000001-03F3-42E5-B856-2B62AAAB86B3}"/>
            </c:ext>
          </c:extLst>
        </c:ser>
        <c:dLbls>
          <c:dLblPos val="ctr"/>
          <c:showLegendKey val="0"/>
          <c:showVal val="1"/>
          <c:showCatName val="0"/>
          <c:showSerName val="0"/>
          <c:showPercent val="0"/>
          <c:showBubbleSize val="0"/>
        </c:dLbls>
        <c:gapWidth val="150"/>
        <c:overlap val="100"/>
        <c:axId val="494707000"/>
        <c:axId val="494698144"/>
      </c:barChart>
      <c:catAx>
        <c:axId val="49470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94698144"/>
        <c:crosses val="autoZero"/>
        <c:auto val="1"/>
        <c:lblAlgn val="ctr"/>
        <c:lblOffset val="100"/>
        <c:noMultiLvlLbl val="0"/>
      </c:catAx>
      <c:valAx>
        <c:axId val="49469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94707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nl-NL" b="1" dirty="0"/>
              <a:t>Zaanstreek-Waterland</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6369780420656738"/>
          <c:y val="0.17579672945293606"/>
          <c:w val="0.78927304445247903"/>
          <c:h val="0.59474776130924811"/>
        </c:manualLayout>
      </c:layout>
      <c:barChart>
        <c:barDir val="col"/>
        <c:grouping val="stacked"/>
        <c:varyColors val="0"/>
        <c:ser>
          <c:idx val="0"/>
          <c:order val="0"/>
          <c:tx>
            <c:strRef>
              <c:f>Blad1!$B$1</c:f>
              <c:strCache>
                <c:ptCount val="1"/>
                <c:pt idx="0">
                  <c:v>Matig eenzaam</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Volwassenen</c:v>
                </c:pt>
                <c:pt idx="1">
                  <c:v>Ouderen</c:v>
                </c:pt>
              </c:strCache>
            </c:strRef>
          </c:cat>
          <c:val>
            <c:numRef>
              <c:f>Blad1!$B$2:$B$3</c:f>
              <c:numCache>
                <c:formatCode>0%</c:formatCode>
                <c:ptCount val="2"/>
                <c:pt idx="0">
                  <c:v>0.3</c:v>
                </c:pt>
                <c:pt idx="1">
                  <c:v>0.36</c:v>
                </c:pt>
              </c:numCache>
            </c:numRef>
          </c:val>
          <c:extLst>
            <c:ext xmlns:c16="http://schemas.microsoft.com/office/drawing/2014/chart" uri="{C3380CC4-5D6E-409C-BE32-E72D297353CC}">
              <c16:uniqueId val="{00000000-65DE-4A5E-AFC8-664F7350A69D}"/>
            </c:ext>
          </c:extLst>
        </c:ser>
        <c:ser>
          <c:idx val="1"/>
          <c:order val="1"/>
          <c:tx>
            <c:strRef>
              <c:f>Blad1!$C$1</c:f>
              <c:strCache>
                <c:ptCount val="1"/>
                <c:pt idx="0">
                  <c:v>Ernstig eenzaam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Volwassenen</c:v>
                </c:pt>
                <c:pt idx="1">
                  <c:v>Ouderen</c:v>
                </c:pt>
              </c:strCache>
            </c:strRef>
          </c:cat>
          <c:val>
            <c:numRef>
              <c:f>Blad1!$C$2:$C$3</c:f>
              <c:numCache>
                <c:formatCode>0%</c:formatCode>
                <c:ptCount val="2"/>
                <c:pt idx="0">
                  <c:v>0.09</c:v>
                </c:pt>
                <c:pt idx="1">
                  <c:v>0.09</c:v>
                </c:pt>
              </c:numCache>
            </c:numRef>
          </c:val>
          <c:extLst>
            <c:ext xmlns:c16="http://schemas.microsoft.com/office/drawing/2014/chart" uri="{C3380CC4-5D6E-409C-BE32-E72D297353CC}">
              <c16:uniqueId val="{00000001-65DE-4A5E-AFC8-664F7350A69D}"/>
            </c:ext>
          </c:extLst>
        </c:ser>
        <c:dLbls>
          <c:dLblPos val="ctr"/>
          <c:showLegendKey val="0"/>
          <c:showVal val="1"/>
          <c:showCatName val="0"/>
          <c:showSerName val="0"/>
          <c:showPercent val="0"/>
          <c:showBubbleSize val="0"/>
        </c:dLbls>
        <c:gapWidth val="150"/>
        <c:overlap val="100"/>
        <c:axId val="494707000"/>
        <c:axId val="494698144"/>
      </c:barChart>
      <c:catAx>
        <c:axId val="49470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94698144"/>
        <c:crosses val="autoZero"/>
        <c:auto val="1"/>
        <c:lblAlgn val="ctr"/>
        <c:lblOffset val="100"/>
        <c:noMultiLvlLbl val="0"/>
      </c:catAx>
      <c:valAx>
        <c:axId val="49469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494707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Afbeelding 6">
            <a:extLst>
              <a:ext uri="{FF2B5EF4-FFF2-40B4-BE49-F238E27FC236}">
                <a16:creationId xmlns:a16="http://schemas.microsoft.com/office/drawing/2014/main" id="{F3691434-EF98-4CD1-A160-378CDFE49D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8685213"/>
            <a:ext cx="68580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Afbeelding 5">
            <a:extLst>
              <a:ext uri="{FF2B5EF4-FFF2-40B4-BE49-F238E27FC236}">
                <a16:creationId xmlns:a16="http://schemas.microsoft.com/office/drawing/2014/main" id="{4D7F6D72-616F-4A98-8170-38FF75639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86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koptekst 1">
            <a:extLst>
              <a:ext uri="{FF2B5EF4-FFF2-40B4-BE49-F238E27FC236}">
                <a16:creationId xmlns:a16="http://schemas.microsoft.com/office/drawing/2014/main" id="{8E4D200E-82D2-4E99-A101-8DB06D7E7453}"/>
              </a:ext>
            </a:extLst>
          </p:cNvPr>
          <p:cNvSpPr>
            <a:spLocks noGrp="1"/>
          </p:cNvSpPr>
          <p:nvPr>
            <p:ph type="hdr" sz="quarter"/>
          </p:nvPr>
        </p:nvSpPr>
        <p:spPr>
          <a:xfrm>
            <a:off x="0" y="0"/>
            <a:ext cx="2971800" cy="457200"/>
          </a:xfrm>
          <a:prstGeom prst="rect">
            <a:avLst/>
          </a:prstGeom>
        </p:spPr>
        <p:txBody>
          <a:bodyPr vert="horz" lIns="180000" tIns="180000" rIns="180000" bIns="180000" rtlCol="0" anchor="ctr" anchorCtr="0"/>
          <a:lstStyle>
            <a:lvl1pPr algn="l" eaLnBrk="1" fontAlgn="auto" hangingPunct="1">
              <a:spcBef>
                <a:spcPts val="0"/>
              </a:spcBef>
              <a:spcAft>
                <a:spcPts val="0"/>
              </a:spcAft>
              <a:defRPr sz="1200" b="1">
                <a:solidFill>
                  <a:srgbClr val="671E45"/>
                </a:solidFill>
                <a:latin typeface="Lucida Sans Unicode"/>
                <a:ea typeface="+mn-ea"/>
              </a:defRPr>
            </a:lvl1pPr>
          </a:lstStyle>
          <a:p>
            <a:pPr>
              <a:defRPr/>
            </a:pPr>
            <a:endParaRPr lang="nl-NL"/>
          </a:p>
        </p:txBody>
      </p:sp>
      <p:sp>
        <p:nvSpPr>
          <p:cNvPr id="3" name="Tijdelijke aanduiding voor datum 2">
            <a:extLst>
              <a:ext uri="{FF2B5EF4-FFF2-40B4-BE49-F238E27FC236}">
                <a16:creationId xmlns:a16="http://schemas.microsoft.com/office/drawing/2014/main" id="{DE626300-21B9-4BDA-8594-83DCAC65E442}"/>
              </a:ext>
            </a:extLst>
          </p:cNvPr>
          <p:cNvSpPr>
            <a:spLocks noGrp="1"/>
          </p:cNvSpPr>
          <p:nvPr>
            <p:ph type="dt" sz="quarter" idx="1"/>
          </p:nvPr>
        </p:nvSpPr>
        <p:spPr>
          <a:xfrm>
            <a:off x="2971800" y="0"/>
            <a:ext cx="2838450" cy="457200"/>
          </a:xfrm>
          <a:prstGeom prst="rect">
            <a:avLst/>
          </a:prstGeom>
        </p:spPr>
        <p:txBody>
          <a:bodyPr vert="horz" wrap="square" lIns="91440" tIns="180000" rIns="91440" bIns="180000" numCol="1" anchor="ctr" anchorCtr="0" compatLnSpc="1">
            <a:prstTxWarp prst="textNoShape">
              <a:avLst/>
            </a:prstTxWarp>
          </a:bodyPr>
          <a:lstStyle>
            <a:lvl1pPr algn="r" eaLnBrk="1" hangingPunct="1">
              <a:defRPr sz="1200">
                <a:solidFill>
                  <a:srgbClr val="671E45"/>
                </a:solidFill>
                <a:latin typeface="Lucida Sans Unicode" pitchFamily="34" charset="0"/>
                <a:ea typeface="ＭＳ Ｐゴシック" charset="-128"/>
              </a:defRPr>
            </a:lvl1pPr>
          </a:lstStyle>
          <a:p>
            <a:pPr>
              <a:defRPr/>
            </a:pPr>
            <a:fld id="{50D3B285-C65F-424D-B70E-99016C2A36F1}" type="datetimeFigureOut">
              <a:rPr lang="nl-NL"/>
              <a:pPr>
                <a:defRPr/>
              </a:pPr>
              <a:t>16-3-2018</a:t>
            </a:fld>
            <a:endParaRPr lang="nl-NL"/>
          </a:p>
        </p:txBody>
      </p:sp>
      <p:sp>
        <p:nvSpPr>
          <p:cNvPr id="4" name="Tijdelijke aanduiding voor voettekst 3">
            <a:extLst>
              <a:ext uri="{FF2B5EF4-FFF2-40B4-BE49-F238E27FC236}">
                <a16:creationId xmlns:a16="http://schemas.microsoft.com/office/drawing/2014/main" id="{8AC2B984-5AE1-4BF9-8C85-2D15DFBEDEC2}"/>
              </a:ext>
            </a:extLst>
          </p:cNvPr>
          <p:cNvSpPr>
            <a:spLocks noGrp="1"/>
          </p:cNvSpPr>
          <p:nvPr>
            <p:ph type="ftr" sz="quarter" idx="2"/>
          </p:nvPr>
        </p:nvSpPr>
        <p:spPr>
          <a:xfrm>
            <a:off x="0" y="8685213"/>
            <a:ext cx="2971800" cy="457200"/>
          </a:xfrm>
          <a:prstGeom prst="rect">
            <a:avLst/>
          </a:prstGeom>
        </p:spPr>
        <p:txBody>
          <a:bodyPr vert="horz" lIns="180000" tIns="180000" rIns="180000" bIns="180000" rtlCol="0" anchor="ctr" anchorCtr="0"/>
          <a:lstStyle>
            <a:lvl1pPr algn="l" eaLnBrk="1" fontAlgn="auto" hangingPunct="1">
              <a:spcBef>
                <a:spcPts val="0"/>
              </a:spcBef>
              <a:spcAft>
                <a:spcPts val="0"/>
              </a:spcAft>
              <a:defRPr sz="1200">
                <a:solidFill>
                  <a:srgbClr val="671E45"/>
                </a:solidFill>
                <a:latin typeface="Lucida Sans Unicode"/>
                <a:ea typeface="+mn-ea"/>
              </a:defRPr>
            </a:lvl1pPr>
          </a:lstStyle>
          <a:p>
            <a:pPr>
              <a:defRPr/>
            </a:pPr>
            <a:endParaRPr lang="nl-NL"/>
          </a:p>
        </p:txBody>
      </p:sp>
      <p:sp>
        <p:nvSpPr>
          <p:cNvPr id="5" name="Tijdelijke aanduiding voor dianummer 4">
            <a:extLst>
              <a:ext uri="{FF2B5EF4-FFF2-40B4-BE49-F238E27FC236}">
                <a16:creationId xmlns:a16="http://schemas.microsoft.com/office/drawing/2014/main" id="{9F7BBAE1-9493-4260-A3F6-BC7111FB6E13}"/>
              </a:ext>
            </a:extLst>
          </p:cNvPr>
          <p:cNvSpPr>
            <a:spLocks noGrp="1"/>
          </p:cNvSpPr>
          <p:nvPr>
            <p:ph type="sldNum" sz="quarter" idx="3"/>
          </p:nvPr>
        </p:nvSpPr>
        <p:spPr>
          <a:xfrm>
            <a:off x="3884613" y="8685213"/>
            <a:ext cx="2971800" cy="457200"/>
          </a:xfrm>
          <a:prstGeom prst="rect">
            <a:avLst/>
          </a:prstGeom>
        </p:spPr>
        <p:txBody>
          <a:bodyPr vert="horz" wrap="square" lIns="180000" tIns="180000" rIns="180000" bIns="180000" numCol="1" anchor="ctr" anchorCtr="0" compatLnSpc="1">
            <a:prstTxWarp prst="textNoShape">
              <a:avLst/>
            </a:prstTxWarp>
          </a:bodyPr>
          <a:lstStyle>
            <a:lvl1pPr algn="r" eaLnBrk="1" hangingPunct="1">
              <a:defRPr sz="1200">
                <a:solidFill>
                  <a:srgbClr val="671E45"/>
                </a:solidFill>
                <a:latin typeface="Lucida Sans Unicode" panose="020B0602030504020204" pitchFamily="34" charset="0"/>
                <a:ea typeface="ＭＳ Ｐゴシック" panose="020B0600070205080204" pitchFamily="34" charset="-128"/>
              </a:defRPr>
            </a:lvl1pPr>
          </a:lstStyle>
          <a:p>
            <a:pPr>
              <a:defRPr/>
            </a:pPr>
            <a:fld id="{1636DA78-9C1E-4E70-BAC5-5FA7BDB4A09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Afbeelding 7">
            <a:extLst>
              <a:ext uri="{FF2B5EF4-FFF2-40B4-BE49-F238E27FC236}">
                <a16:creationId xmlns:a16="http://schemas.microsoft.com/office/drawing/2014/main" id="{B7AFB79B-932A-4A36-A8A9-960A8F019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8685213"/>
            <a:ext cx="68580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Afbeelding 8">
            <a:extLst>
              <a:ext uri="{FF2B5EF4-FFF2-40B4-BE49-F238E27FC236}">
                <a16:creationId xmlns:a16="http://schemas.microsoft.com/office/drawing/2014/main" id="{64827B82-5300-498F-9820-A73715AD43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86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koptekst 1">
            <a:extLst>
              <a:ext uri="{FF2B5EF4-FFF2-40B4-BE49-F238E27FC236}">
                <a16:creationId xmlns:a16="http://schemas.microsoft.com/office/drawing/2014/main" id="{61A2F495-2096-496F-BDE5-F15392083C18}"/>
              </a:ext>
            </a:extLst>
          </p:cNvPr>
          <p:cNvSpPr>
            <a:spLocks noGrp="1"/>
          </p:cNvSpPr>
          <p:nvPr>
            <p:ph type="hdr" sz="quarter"/>
          </p:nvPr>
        </p:nvSpPr>
        <p:spPr>
          <a:xfrm>
            <a:off x="0" y="0"/>
            <a:ext cx="2971800" cy="457200"/>
          </a:xfrm>
          <a:prstGeom prst="rect">
            <a:avLst/>
          </a:prstGeom>
        </p:spPr>
        <p:txBody>
          <a:bodyPr vert="horz" lIns="180000" tIns="180000" rIns="180000" bIns="180000" rtlCol="0" anchor="ctr" anchorCtr="0"/>
          <a:lstStyle>
            <a:lvl1pPr algn="l" eaLnBrk="1" fontAlgn="auto" hangingPunct="1">
              <a:spcBef>
                <a:spcPts val="0"/>
              </a:spcBef>
              <a:spcAft>
                <a:spcPts val="0"/>
              </a:spcAft>
              <a:defRPr sz="1200" b="1" i="0">
                <a:solidFill>
                  <a:srgbClr val="671E45"/>
                </a:solidFill>
                <a:latin typeface="Lucida Sans Unicode"/>
                <a:ea typeface="+mn-ea"/>
              </a:defRPr>
            </a:lvl1pPr>
          </a:lstStyle>
          <a:p>
            <a:pPr>
              <a:defRPr/>
            </a:pPr>
            <a:endParaRPr lang="nl-NL"/>
          </a:p>
        </p:txBody>
      </p:sp>
      <p:sp>
        <p:nvSpPr>
          <p:cNvPr id="3" name="Tijdelijke aanduiding voor datum 2">
            <a:extLst>
              <a:ext uri="{FF2B5EF4-FFF2-40B4-BE49-F238E27FC236}">
                <a16:creationId xmlns:a16="http://schemas.microsoft.com/office/drawing/2014/main" id="{5133CBFE-F585-45C4-91E9-BA5E19DC2F43}"/>
              </a:ext>
            </a:extLst>
          </p:cNvPr>
          <p:cNvSpPr>
            <a:spLocks noGrp="1"/>
          </p:cNvSpPr>
          <p:nvPr>
            <p:ph type="dt" idx="1"/>
          </p:nvPr>
        </p:nvSpPr>
        <p:spPr>
          <a:xfrm>
            <a:off x="3852863" y="0"/>
            <a:ext cx="1957387" cy="457200"/>
          </a:xfrm>
          <a:prstGeom prst="rect">
            <a:avLst/>
          </a:prstGeom>
        </p:spPr>
        <p:txBody>
          <a:bodyPr vert="horz" wrap="square" lIns="180000" tIns="180000" rIns="180000" bIns="180000" numCol="1" anchor="ctr" anchorCtr="0" compatLnSpc="1">
            <a:prstTxWarp prst="textNoShape">
              <a:avLst/>
            </a:prstTxWarp>
          </a:bodyPr>
          <a:lstStyle>
            <a:lvl1pPr algn="r" eaLnBrk="1" hangingPunct="1">
              <a:defRPr sz="1200">
                <a:solidFill>
                  <a:srgbClr val="671E45"/>
                </a:solidFill>
                <a:latin typeface="Lucida Sans Unicode" pitchFamily="34" charset="0"/>
                <a:ea typeface="ＭＳ Ｐゴシック" charset="-128"/>
              </a:defRPr>
            </a:lvl1pPr>
          </a:lstStyle>
          <a:p>
            <a:pPr>
              <a:defRPr/>
            </a:pPr>
            <a:fld id="{ED7DC70D-4F56-44EA-8ED6-FEE04488530D}" type="datetimeFigureOut">
              <a:rPr lang="nl-NL"/>
              <a:pPr>
                <a:defRPr/>
              </a:pPr>
              <a:t>16-3-2018</a:t>
            </a:fld>
            <a:endParaRPr lang="nl-NL"/>
          </a:p>
        </p:txBody>
      </p:sp>
      <p:sp>
        <p:nvSpPr>
          <p:cNvPr id="4" name="Tijdelijke aanduiding voor dia-afbeelding 3">
            <a:extLst>
              <a:ext uri="{FF2B5EF4-FFF2-40B4-BE49-F238E27FC236}">
                <a16:creationId xmlns:a16="http://schemas.microsoft.com/office/drawing/2014/main" id="{1882626C-FAFB-41D5-8DE3-68E7E8C52EE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65445AAE-EF5C-4A92-A7B2-38CD702EAD4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D8978A88-76A7-4C13-B2C0-81429FCA8B77}"/>
              </a:ext>
            </a:extLst>
          </p:cNvPr>
          <p:cNvSpPr>
            <a:spLocks noGrp="1"/>
          </p:cNvSpPr>
          <p:nvPr>
            <p:ph type="ftr" sz="quarter" idx="4"/>
          </p:nvPr>
        </p:nvSpPr>
        <p:spPr>
          <a:xfrm>
            <a:off x="0" y="8685213"/>
            <a:ext cx="2971800" cy="457200"/>
          </a:xfrm>
          <a:prstGeom prst="rect">
            <a:avLst/>
          </a:prstGeom>
        </p:spPr>
        <p:txBody>
          <a:bodyPr vert="horz" lIns="180000" tIns="180000" rIns="180000" bIns="180000" rtlCol="0" anchor="ctr" anchorCtr="0"/>
          <a:lstStyle>
            <a:lvl1pPr algn="l" eaLnBrk="1" fontAlgn="auto" hangingPunct="1">
              <a:spcBef>
                <a:spcPts val="0"/>
              </a:spcBef>
              <a:spcAft>
                <a:spcPts val="0"/>
              </a:spcAft>
              <a:defRPr sz="1200" baseline="0">
                <a:solidFill>
                  <a:srgbClr val="671E45"/>
                </a:solidFill>
                <a:latin typeface="Lucida Sans Unicode"/>
                <a:ea typeface="+mn-ea"/>
              </a:defRPr>
            </a:lvl1pPr>
          </a:lstStyle>
          <a:p>
            <a:pPr>
              <a:defRPr/>
            </a:pPr>
            <a:endParaRPr lang="nl-NL"/>
          </a:p>
        </p:txBody>
      </p:sp>
      <p:sp>
        <p:nvSpPr>
          <p:cNvPr id="7" name="Tijdelijke aanduiding voor dianummer 6">
            <a:extLst>
              <a:ext uri="{FF2B5EF4-FFF2-40B4-BE49-F238E27FC236}">
                <a16:creationId xmlns:a16="http://schemas.microsoft.com/office/drawing/2014/main" id="{B1F1771F-8837-43B7-90F2-9298202D107F}"/>
              </a:ext>
            </a:extLst>
          </p:cNvPr>
          <p:cNvSpPr>
            <a:spLocks noGrp="1"/>
          </p:cNvSpPr>
          <p:nvPr>
            <p:ph type="sldNum" sz="quarter" idx="5"/>
          </p:nvPr>
        </p:nvSpPr>
        <p:spPr>
          <a:xfrm>
            <a:off x="3884613" y="8685213"/>
            <a:ext cx="2971800" cy="457200"/>
          </a:xfrm>
          <a:prstGeom prst="rect">
            <a:avLst/>
          </a:prstGeom>
        </p:spPr>
        <p:txBody>
          <a:bodyPr vert="horz" wrap="square" lIns="180000" tIns="180000" rIns="180000" bIns="180000" numCol="1" anchor="ctr" anchorCtr="0" compatLnSpc="1">
            <a:prstTxWarp prst="textNoShape">
              <a:avLst/>
            </a:prstTxWarp>
          </a:bodyPr>
          <a:lstStyle>
            <a:lvl1pPr algn="r" eaLnBrk="1" hangingPunct="1">
              <a:defRPr sz="1200">
                <a:solidFill>
                  <a:srgbClr val="671E45"/>
                </a:solidFill>
                <a:latin typeface="Lucida Sans Unicode" panose="020B0602030504020204" pitchFamily="34" charset="0"/>
                <a:ea typeface="ＭＳ Ｐゴシック" panose="020B0600070205080204" pitchFamily="34" charset="-128"/>
              </a:defRPr>
            </a:lvl1pPr>
          </a:lstStyle>
          <a:p>
            <a:pPr>
              <a:defRPr/>
            </a:pPr>
            <a:fld id="{0B0A3B30-1B65-4645-BE19-8CCAB05D66E0}"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182C4116-597C-4720-A1E7-5CE7D1E22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2FD88E30-68F9-4F34-910F-B365BDBE28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dirty="0"/>
          </a:p>
        </p:txBody>
      </p:sp>
      <p:sp>
        <p:nvSpPr>
          <p:cNvPr id="10244" name="Tijdelijke aanduiding voor dianummer 3">
            <a:extLst>
              <a:ext uri="{FF2B5EF4-FFF2-40B4-BE49-F238E27FC236}">
                <a16:creationId xmlns:a16="http://schemas.microsoft.com/office/drawing/2014/main" id="{48A3775B-6551-454A-BB37-F5AE1B6AC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49851C-73BE-4037-A709-85F9A72541E5}" type="slidenum">
              <a:rPr lang="nl-NL" altLang="nl-NL" smtClean="0">
                <a:solidFill>
                  <a:srgbClr val="671E45"/>
                </a:solidFill>
                <a:latin typeface="Lucida Sans Unicode" panose="020B0602030504020204" pitchFamily="34" charset="0"/>
              </a:rPr>
              <a:pPr>
                <a:spcBef>
                  <a:spcPct val="0"/>
                </a:spcBef>
              </a:pPr>
              <a:t>4</a:t>
            </a:fld>
            <a:endParaRPr lang="nl-NL" altLang="nl-NL">
              <a:solidFill>
                <a:srgbClr val="671E45"/>
              </a:solidFill>
              <a:latin typeface="Lucida Sans Unicode" panose="020B06020305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182C4116-597C-4720-A1E7-5CE7D1E22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2FD88E30-68F9-4F34-910F-B365BDBE28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dirty="0"/>
          </a:p>
        </p:txBody>
      </p:sp>
      <p:sp>
        <p:nvSpPr>
          <p:cNvPr id="10244" name="Tijdelijke aanduiding voor dianummer 3">
            <a:extLst>
              <a:ext uri="{FF2B5EF4-FFF2-40B4-BE49-F238E27FC236}">
                <a16:creationId xmlns:a16="http://schemas.microsoft.com/office/drawing/2014/main" id="{48A3775B-6551-454A-BB37-F5AE1B6AC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49851C-73BE-4037-A709-85F9A72541E5}" type="slidenum">
              <a:rPr lang="nl-NL" altLang="nl-NL" smtClean="0">
                <a:solidFill>
                  <a:srgbClr val="671E45"/>
                </a:solidFill>
                <a:latin typeface="Lucida Sans Unicode" panose="020B0602030504020204" pitchFamily="34" charset="0"/>
              </a:rPr>
              <a:pPr>
                <a:spcBef>
                  <a:spcPct val="0"/>
                </a:spcBef>
              </a:pPr>
              <a:t>5</a:t>
            </a:fld>
            <a:endParaRPr lang="nl-NL" altLang="nl-NL">
              <a:solidFill>
                <a:srgbClr val="671E45"/>
              </a:solidFill>
              <a:latin typeface="Lucida Sans Unicode" panose="020B0602030504020204" pitchFamily="34" charset="0"/>
            </a:endParaRPr>
          </a:p>
        </p:txBody>
      </p:sp>
    </p:spTree>
    <p:extLst>
      <p:ext uri="{BB962C8B-B14F-4D97-AF65-F5344CB8AC3E}">
        <p14:creationId xmlns:p14="http://schemas.microsoft.com/office/powerpoint/2010/main" val="263468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65D04AFF-B32B-4E3F-AF69-35DFFA3FC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BF072F39-05B5-4192-9CDB-F784E7BEA5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8196" name="Tijdelijke aanduiding voor dianummer 3">
            <a:extLst>
              <a:ext uri="{FF2B5EF4-FFF2-40B4-BE49-F238E27FC236}">
                <a16:creationId xmlns:a16="http://schemas.microsoft.com/office/drawing/2014/main" id="{2571898C-8D82-47B8-BBBC-B5B722A3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7AE0CB7-B881-459C-B413-F5765B9F9F99}" type="slidenum">
              <a:rPr lang="nl-NL" altLang="nl-NL" smtClean="0">
                <a:solidFill>
                  <a:srgbClr val="671E45"/>
                </a:solidFill>
                <a:latin typeface="Lucida Sans Unicode" panose="020B0602030504020204" pitchFamily="34" charset="0"/>
              </a:rPr>
              <a:pPr/>
              <a:t>7</a:t>
            </a:fld>
            <a:endParaRPr lang="nl-NL" altLang="nl-NL">
              <a:solidFill>
                <a:srgbClr val="671E45"/>
              </a:solidFill>
              <a:latin typeface="Lucida Sans Unicode" panose="020B0602030504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B0A3B30-1B65-4645-BE19-8CCAB05D66E0}" type="slidenum">
              <a:rPr lang="nl-NL" altLang="nl-NL" smtClean="0"/>
              <a:pPr>
                <a:defRPr/>
              </a:pPr>
              <a:t>10</a:t>
            </a:fld>
            <a:endParaRPr lang="nl-NL" altLang="nl-NL"/>
          </a:p>
        </p:txBody>
      </p:sp>
    </p:spTree>
    <p:extLst>
      <p:ext uri="{BB962C8B-B14F-4D97-AF65-F5344CB8AC3E}">
        <p14:creationId xmlns:p14="http://schemas.microsoft.com/office/powerpoint/2010/main" val="291109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182C4116-597C-4720-A1E7-5CE7D1E22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2FD88E30-68F9-4F34-910F-B365BDBE28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dirty="0"/>
          </a:p>
        </p:txBody>
      </p:sp>
      <p:sp>
        <p:nvSpPr>
          <p:cNvPr id="10244" name="Tijdelijke aanduiding voor dianummer 3">
            <a:extLst>
              <a:ext uri="{FF2B5EF4-FFF2-40B4-BE49-F238E27FC236}">
                <a16:creationId xmlns:a16="http://schemas.microsoft.com/office/drawing/2014/main" id="{48A3775B-6551-454A-BB37-F5AE1B6AC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49851C-73BE-4037-A709-85F9A72541E5}" type="slidenum">
              <a:rPr lang="nl-NL" altLang="nl-NL" smtClean="0">
                <a:solidFill>
                  <a:srgbClr val="671E45"/>
                </a:solidFill>
                <a:latin typeface="Lucida Sans Unicode" panose="020B0602030504020204" pitchFamily="34" charset="0"/>
              </a:rPr>
              <a:pPr>
                <a:spcBef>
                  <a:spcPct val="0"/>
                </a:spcBef>
              </a:pPr>
              <a:t>12</a:t>
            </a:fld>
            <a:endParaRPr lang="nl-NL" altLang="nl-NL">
              <a:solidFill>
                <a:srgbClr val="671E45"/>
              </a:solidFill>
              <a:latin typeface="Lucida Sans Unicode" panose="020B0602030504020204" pitchFamily="34" charset="0"/>
            </a:endParaRPr>
          </a:p>
        </p:txBody>
      </p:sp>
    </p:spTree>
    <p:extLst>
      <p:ext uri="{BB962C8B-B14F-4D97-AF65-F5344CB8AC3E}">
        <p14:creationId xmlns:p14="http://schemas.microsoft.com/office/powerpoint/2010/main" val="3757188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779F134-6E5D-4E4C-83A1-AFC9CA67D6E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5111750"/>
            <a:ext cx="91440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86529634-AB23-4F59-A788-1D4CF4F933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6">
            <a:extLst>
              <a:ext uri="{FF2B5EF4-FFF2-40B4-BE49-F238E27FC236}">
                <a16:creationId xmlns:a16="http://schemas.microsoft.com/office/drawing/2014/main" id="{F33BF01C-E60E-423C-96E2-CFF9B3861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afbeelding 2"/>
          <p:cNvSpPr>
            <a:spLocks noGrp="1"/>
          </p:cNvSpPr>
          <p:nvPr>
            <p:ph type="pic" idx="1"/>
          </p:nvPr>
        </p:nvSpPr>
        <p:spPr>
          <a:xfrm>
            <a:off x="1270041" y="997200"/>
            <a:ext cx="7873959" cy="42138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3" name="Titel 12"/>
          <p:cNvSpPr>
            <a:spLocks noGrp="1"/>
          </p:cNvSpPr>
          <p:nvPr>
            <p:ph type="title"/>
          </p:nvPr>
        </p:nvSpPr>
        <p:spPr>
          <a:xfrm>
            <a:off x="2029692" y="5101754"/>
            <a:ext cx="7114308" cy="1756246"/>
          </a:xfrm>
          <a:prstGeom prst="rect">
            <a:avLst/>
          </a:prstGeom>
        </p:spPr>
        <p:txBody>
          <a:bodyPr rIns="360000"/>
          <a:lstStyle>
            <a:lvl1pPr algn="r">
              <a:defRPr sz="4400"/>
            </a:lvl1pPr>
          </a:lstStyle>
          <a:p>
            <a:r>
              <a:rPr lang="nl-NL" dirty="0"/>
              <a:t>Titelstijl van model bewerken</a:t>
            </a:r>
          </a:p>
        </p:txBody>
      </p:sp>
      <p:sp>
        <p:nvSpPr>
          <p:cNvPr id="15" name="Tijdelijke aanduiding voor tekst 14"/>
          <p:cNvSpPr>
            <a:spLocks noGrp="1"/>
          </p:cNvSpPr>
          <p:nvPr>
            <p:ph type="body" sz="quarter" idx="10"/>
          </p:nvPr>
        </p:nvSpPr>
        <p:spPr>
          <a:xfrm>
            <a:off x="3721100" y="0"/>
            <a:ext cx="5422900" cy="1028700"/>
          </a:xfrm>
        </p:spPr>
        <p:txBody>
          <a:bodyPr tIns="108000" rIns="360000" bIns="108000" anchor="ctr"/>
          <a:lstStyle>
            <a:lvl1pPr marL="0" indent="0" algn="r">
              <a:spcBef>
                <a:spcPts val="0"/>
              </a:spcBef>
              <a:buFontTx/>
              <a:buNone/>
              <a:defRPr b="1" i="0" baseline="0">
                <a:latin typeface="Lucida Sans Std"/>
              </a:defRPr>
            </a:lvl1pPr>
          </a:lstStyle>
          <a:p>
            <a:pPr lvl="0"/>
            <a:r>
              <a:rPr lang="nl-NL" dirty="0"/>
              <a:t>Klik om de tekststijl van het model te bewerken</a:t>
            </a:r>
          </a:p>
        </p:txBody>
      </p:sp>
    </p:spTree>
    <p:extLst>
      <p:ext uri="{BB962C8B-B14F-4D97-AF65-F5344CB8AC3E}">
        <p14:creationId xmlns:p14="http://schemas.microsoft.com/office/powerpoint/2010/main" val="162080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 tek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a:t>Titelstijl van model bewerken</a:t>
            </a:r>
          </a:p>
        </p:txBody>
      </p:sp>
      <p:sp>
        <p:nvSpPr>
          <p:cNvPr id="12" name="Tijdelijke aanduiding voor inhoud 11"/>
          <p:cNvSpPr>
            <a:spLocks noGrp="1"/>
          </p:cNvSpPr>
          <p:nvPr>
            <p:ph sz="quarter" idx="10"/>
          </p:nvPr>
        </p:nvSpPr>
        <p:spPr>
          <a:xfrm>
            <a:off x="180000" y="1258888"/>
            <a:ext cx="8783637" cy="5436000"/>
          </a:xfrm>
        </p:spPr>
        <p:txBody>
          <a:bodyPr lIns="0" tIns="0" rIns="0" bIns="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5281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79999" y="1260000"/>
            <a:ext cx="8784000" cy="543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998" y="6200984"/>
            <a:ext cx="8783999" cy="4950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11" name="Titel 10"/>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425788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5" name="Tijdelijke aanduiding voor tabel 4"/>
          <p:cNvSpPr>
            <a:spLocks noGrp="1"/>
          </p:cNvSpPr>
          <p:nvPr>
            <p:ph type="tbl" sz="quarter" idx="10"/>
          </p:nvPr>
        </p:nvSpPr>
        <p:spPr>
          <a:xfrm>
            <a:off x="179388" y="1260000"/>
            <a:ext cx="8785225" cy="5436000"/>
          </a:xfrm>
        </p:spPr>
        <p:txBody>
          <a:bodyPr rtlCol="0">
            <a:normAutofit/>
          </a:bodyPr>
          <a:lstStyle/>
          <a:p>
            <a:pPr lvl="0"/>
            <a:endParaRPr lang="nl-NL" noProof="0"/>
          </a:p>
        </p:txBody>
      </p:sp>
      <p:sp>
        <p:nvSpPr>
          <p:cNvPr id="6" name="Titel 5"/>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61570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ek met bijschrift">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p:nvPr>
        </p:nvSpPr>
        <p:spPr/>
        <p:txBody>
          <a:bodyPr rtlCol="0">
            <a:normAutofit/>
          </a:bodyPr>
          <a:lstStyle/>
          <a:p>
            <a:pPr lvl="0"/>
            <a:endParaRPr lang="nl-NL" noProof="0"/>
          </a:p>
        </p:txBody>
      </p:sp>
      <p:sp>
        <p:nvSpPr>
          <p:cNvPr id="4" name="Tijdelijke aanduiding voor tekst 3"/>
          <p:cNvSpPr>
            <a:spLocks noGrp="1"/>
          </p:cNvSpPr>
          <p:nvPr>
            <p:ph type="body" sz="half" idx="2"/>
          </p:nvPr>
        </p:nvSpPr>
        <p:spPr>
          <a:xfrm>
            <a:off x="179998" y="6200984"/>
            <a:ext cx="8783999" cy="4950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7" name="Titel 6"/>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2057185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8">
            <a:extLst>
              <a:ext uri="{FF2B5EF4-FFF2-40B4-BE49-F238E27FC236}">
                <a16:creationId xmlns:a16="http://schemas.microsoft.com/office/drawing/2014/main" id="{14B027DF-74EA-498D-B0CA-C2338B0048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0551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ekst 2">
            <a:extLst>
              <a:ext uri="{FF2B5EF4-FFF2-40B4-BE49-F238E27FC236}">
                <a16:creationId xmlns:a16="http://schemas.microsoft.com/office/drawing/2014/main" id="{2E43AE97-C92C-4655-B73E-BFE19D87C435}"/>
              </a:ext>
            </a:extLst>
          </p:cNvPr>
          <p:cNvSpPr>
            <a:spLocks noGrp="1"/>
          </p:cNvSpPr>
          <p:nvPr>
            <p:ph type="body" idx="1"/>
          </p:nvPr>
        </p:nvSpPr>
        <p:spPr bwMode="auto">
          <a:xfrm>
            <a:off x="179388" y="1260475"/>
            <a:ext cx="878522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Tijdelijke aanduiding voor titel 11">
            <a:extLst>
              <a:ext uri="{FF2B5EF4-FFF2-40B4-BE49-F238E27FC236}">
                <a16:creationId xmlns:a16="http://schemas.microsoft.com/office/drawing/2014/main" id="{DEBBF7C6-229A-4971-B6A6-252DDD6866BA}"/>
              </a:ext>
            </a:extLst>
          </p:cNvPr>
          <p:cNvSpPr>
            <a:spLocks noGrp="1"/>
          </p:cNvSpPr>
          <p:nvPr>
            <p:ph type="title"/>
          </p:nvPr>
        </p:nvSpPr>
        <p:spPr bwMode="auto">
          <a:xfrm>
            <a:off x="0" y="0"/>
            <a:ext cx="68849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91440" bIns="108000" numCol="1" anchor="ctr" anchorCtr="0" compatLnSpc="1">
            <a:prstTxWarp prst="textNoShape">
              <a:avLst/>
            </a:prstTxWarp>
          </a:bodyPr>
          <a:lstStyle/>
          <a:p>
            <a:pPr lvl="0"/>
            <a:r>
              <a:rPr lang="nl-NL" altLang="nl-NL"/>
              <a:t>Titelstijl van model bewerken</a:t>
            </a:r>
          </a:p>
        </p:txBody>
      </p:sp>
    </p:spTree>
  </p:cSld>
  <p:clrMap bg1="lt1" tx1="dk1" bg2="lt2" tx2="dk2" accent1="accent1" accent2="accent2" accent3="accent3" accent4="accent4" accent5="accent5" accent6="accent6" hlink="hlink" folHlink="folHlink"/>
  <p:sldLayoutIdLst>
    <p:sldLayoutId id="2147483720" r:id="rId1"/>
    <p:sldLayoutId id="2147483716" r:id="rId2"/>
    <p:sldLayoutId id="2147483717" r:id="rId3"/>
    <p:sldLayoutId id="2147483718" r:id="rId4"/>
    <p:sldLayoutId id="2147483719" r:id="rId5"/>
  </p:sldLayoutIdLst>
  <p:txStyles>
    <p:titleStyle>
      <a:lvl1pPr algn="l" defTabSz="457200" rtl="0" eaLnBrk="0" fontAlgn="base" hangingPunct="0">
        <a:spcBef>
          <a:spcPct val="0"/>
        </a:spcBef>
        <a:spcAft>
          <a:spcPct val="0"/>
        </a:spcAft>
        <a:defRPr sz="2600" b="1" kern="1200">
          <a:solidFill>
            <a:srgbClr val="671E45"/>
          </a:solidFill>
          <a:latin typeface="Lucida Sans Std"/>
          <a:ea typeface="MS PGothic" panose="020B0600070205080204" pitchFamily="34" charset="-128"/>
          <a:cs typeface="+mj-cs"/>
        </a:defRPr>
      </a:lvl1pPr>
      <a:lvl2pPr algn="l" defTabSz="457200" rtl="0" eaLnBrk="0" fontAlgn="base" hangingPunct="0">
        <a:spcBef>
          <a:spcPct val="0"/>
        </a:spcBef>
        <a:spcAft>
          <a:spcPct val="0"/>
        </a:spcAft>
        <a:defRPr sz="2600" b="1">
          <a:solidFill>
            <a:srgbClr val="671E45"/>
          </a:solidFill>
          <a:latin typeface="Lucida Sans Std" charset="0"/>
          <a:ea typeface="MS PGothic" panose="020B0600070205080204" pitchFamily="34" charset="-128"/>
        </a:defRPr>
      </a:lvl2pPr>
      <a:lvl3pPr algn="l" defTabSz="457200" rtl="0" eaLnBrk="0" fontAlgn="base" hangingPunct="0">
        <a:spcBef>
          <a:spcPct val="0"/>
        </a:spcBef>
        <a:spcAft>
          <a:spcPct val="0"/>
        </a:spcAft>
        <a:defRPr sz="2600" b="1">
          <a:solidFill>
            <a:srgbClr val="671E45"/>
          </a:solidFill>
          <a:latin typeface="Lucida Sans Std" charset="0"/>
          <a:ea typeface="MS PGothic" panose="020B0600070205080204" pitchFamily="34" charset="-128"/>
        </a:defRPr>
      </a:lvl3pPr>
      <a:lvl4pPr algn="l" defTabSz="457200" rtl="0" eaLnBrk="0" fontAlgn="base" hangingPunct="0">
        <a:spcBef>
          <a:spcPct val="0"/>
        </a:spcBef>
        <a:spcAft>
          <a:spcPct val="0"/>
        </a:spcAft>
        <a:defRPr sz="2600" b="1">
          <a:solidFill>
            <a:srgbClr val="671E45"/>
          </a:solidFill>
          <a:latin typeface="Lucida Sans Std" charset="0"/>
          <a:ea typeface="MS PGothic" panose="020B0600070205080204" pitchFamily="34" charset="-128"/>
        </a:defRPr>
      </a:lvl4pPr>
      <a:lvl5pPr algn="l" defTabSz="457200" rtl="0" eaLnBrk="0" fontAlgn="base" hangingPunct="0">
        <a:spcBef>
          <a:spcPct val="0"/>
        </a:spcBef>
        <a:spcAft>
          <a:spcPct val="0"/>
        </a:spcAft>
        <a:defRPr sz="2600" b="1">
          <a:solidFill>
            <a:srgbClr val="671E45"/>
          </a:solidFill>
          <a:latin typeface="Lucida Sans Std" charset="0"/>
          <a:ea typeface="MS PGothic" panose="020B0600070205080204" pitchFamily="34" charset="-128"/>
        </a:defRPr>
      </a:lvl5pPr>
      <a:lvl6pPr marL="457200" algn="l" defTabSz="457200" rtl="0" fontAlgn="base">
        <a:spcBef>
          <a:spcPct val="0"/>
        </a:spcBef>
        <a:spcAft>
          <a:spcPct val="0"/>
        </a:spcAft>
        <a:defRPr sz="2600" b="1">
          <a:solidFill>
            <a:srgbClr val="671E45"/>
          </a:solidFill>
          <a:latin typeface="Lucida Sans Std" charset="0"/>
          <a:ea typeface="ＭＳ Ｐゴシック" charset="-128"/>
        </a:defRPr>
      </a:lvl6pPr>
      <a:lvl7pPr marL="914400" algn="l" defTabSz="457200" rtl="0" fontAlgn="base">
        <a:spcBef>
          <a:spcPct val="0"/>
        </a:spcBef>
        <a:spcAft>
          <a:spcPct val="0"/>
        </a:spcAft>
        <a:defRPr sz="2600" b="1">
          <a:solidFill>
            <a:srgbClr val="671E45"/>
          </a:solidFill>
          <a:latin typeface="Lucida Sans Std" charset="0"/>
          <a:ea typeface="ＭＳ Ｐゴシック" charset="-128"/>
        </a:defRPr>
      </a:lvl7pPr>
      <a:lvl8pPr marL="1371600" algn="l" defTabSz="457200" rtl="0" fontAlgn="base">
        <a:spcBef>
          <a:spcPct val="0"/>
        </a:spcBef>
        <a:spcAft>
          <a:spcPct val="0"/>
        </a:spcAft>
        <a:defRPr sz="2600" b="1">
          <a:solidFill>
            <a:srgbClr val="671E45"/>
          </a:solidFill>
          <a:latin typeface="Lucida Sans Std" charset="0"/>
          <a:ea typeface="ＭＳ Ｐゴシック" charset="-128"/>
        </a:defRPr>
      </a:lvl8pPr>
      <a:lvl9pPr marL="1828800" algn="l" defTabSz="457200" rtl="0" fontAlgn="base">
        <a:spcBef>
          <a:spcPct val="0"/>
        </a:spcBef>
        <a:spcAft>
          <a:spcPct val="0"/>
        </a:spcAft>
        <a:defRPr sz="2600" b="1">
          <a:solidFill>
            <a:srgbClr val="671E45"/>
          </a:solidFill>
          <a:latin typeface="Lucida Sans Std" charset="0"/>
          <a:ea typeface="ＭＳ Ｐゴシック" charset="-128"/>
        </a:defRPr>
      </a:lvl9pPr>
    </p:titleStyle>
    <p:bodyStyle>
      <a:lvl1pPr marL="342900" indent="-342900" algn="l" defTabSz="457200" rtl="0" eaLnBrk="0" fontAlgn="base" hangingPunct="0">
        <a:spcBef>
          <a:spcPct val="20000"/>
        </a:spcBef>
        <a:spcAft>
          <a:spcPct val="0"/>
        </a:spcAft>
        <a:defRPr sz="2400" kern="1200">
          <a:solidFill>
            <a:srgbClr val="671E45"/>
          </a:solidFill>
          <a:latin typeface="Lucida Sans Unicode"/>
          <a:ea typeface="MS PGothic" panose="020B0600070205080204" pitchFamily="34" charset="-128"/>
          <a:cs typeface="+mn-cs"/>
        </a:defRPr>
      </a:lvl1pPr>
      <a:lvl2pPr marL="574675"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2pPr>
      <a:lvl3pPr marL="863600"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3pPr>
      <a:lvl4pPr marL="1150938"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4pPr>
      <a:lvl5pPr marL="1439863"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DAFDF6C-6C83-46CD-BFF8-3C4CCB31325E}"/>
              </a:ext>
            </a:extLst>
          </p:cNvPr>
          <p:cNvPicPr>
            <a:picLocks noChangeAspect="1"/>
          </p:cNvPicPr>
          <p:nvPr/>
        </p:nvPicPr>
        <p:blipFill>
          <a:blip r:embed="rId2"/>
          <a:stretch>
            <a:fillRect/>
          </a:stretch>
        </p:blipFill>
        <p:spPr>
          <a:xfrm>
            <a:off x="1524000" y="976823"/>
            <a:ext cx="7705344" cy="4779802"/>
          </a:xfrm>
          <a:prstGeom prst="rect">
            <a:avLst/>
          </a:prstGeom>
        </p:spPr>
      </p:pic>
      <p:sp>
        <p:nvSpPr>
          <p:cNvPr id="6148" name="Tekstvak 3">
            <a:extLst>
              <a:ext uri="{FF2B5EF4-FFF2-40B4-BE49-F238E27FC236}">
                <a16:creationId xmlns:a16="http://schemas.microsoft.com/office/drawing/2014/main" id="{29CF2D66-D008-4BC6-98AA-3988B63E5D70}"/>
              </a:ext>
            </a:extLst>
          </p:cNvPr>
          <p:cNvSpPr txBox="1">
            <a:spLocks noChangeArrowheads="1"/>
          </p:cNvSpPr>
          <p:nvPr/>
        </p:nvSpPr>
        <p:spPr bwMode="auto">
          <a:xfrm>
            <a:off x="2374900" y="5984256"/>
            <a:ext cx="668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nl-NL" altLang="nl-NL" sz="3600" b="1" dirty="0">
                <a:solidFill>
                  <a:srgbClr val="671E45"/>
                </a:solidFill>
                <a:latin typeface="Lucida Sans Unicode" panose="020B0602030504020204" pitchFamily="34" charset="0"/>
                <a:cs typeface="Lucida Sans Unicode" panose="020B0602030504020204" pitchFamily="34" charset="0"/>
              </a:rPr>
              <a:t>Eenzaamheid bij ouderen</a:t>
            </a:r>
            <a:endParaRPr lang="nl-NL" altLang="nl-NL" sz="3600" dirty="0">
              <a:latin typeface="Lucida Sans Unicode" panose="020B0602030504020204" pitchFamily="34" charset="0"/>
              <a:cs typeface="Lucida Sans Unicode" panose="020B0602030504020204" pitchFamily="34" charset="0"/>
            </a:endParaRPr>
          </a:p>
        </p:txBody>
      </p:sp>
      <p:pic>
        <p:nvPicPr>
          <p:cNvPr id="6147" name="Afbeelding 5">
            <a:extLst>
              <a:ext uri="{FF2B5EF4-FFF2-40B4-BE49-F238E27FC236}">
                <a16:creationId xmlns:a16="http://schemas.microsoft.com/office/drawing/2014/main" id="{537F17CD-885B-4579-830A-7E90A8C075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itel 4">
            <a:extLst>
              <a:ext uri="{FF2B5EF4-FFF2-40B4-BE49-F238E27FC236}">
                <a16:creationId xmlns:a16="http://schemas.microsoft.com/office/drawing/2014/main" id="{62DB61BC-8E62-416D-A46F-3D75223D5F54}"/>
              </a:ext>
            </a:extLst>
          </p:cNvPr>
          <p:cNvSpPr>
            <a:spLocks noGrp="1"/>
          </p:cNvSpPr>
          <p:nvPr>
            <p:ph type="title"/>
          </p:nvPr>
        </p:nvSpPr>
        <p:spPr>
          <a:xfrm>
            <a:off x="2030413" y="1588"/>
            <a:ext cx="7113587" cy="1107884"/>
          </a:xfrm>
        </p:spPr>
        <p:txBody>
          <a:bodyPr/>
          <a:lstStyle/>
          <a:p>
            <a:r>
              <a:rPr lang="nl-NL" altLang="nl-NL" sz="2000" dirty="0">
                <a:latin typeface="Lucida Sans Unicode" panose="020B0602030504020204" pitchFamily="34" charset="0"/>
                <a:cs typeface="Lucida Sans Unicode" panose="020B0602030504020204" pitchFamily="34" charset="0"/>
              </a:rPr>
              <a:t>Marja </a:t>
            </a:r>
            <a:r>
              <a:rPr lang="nl-NL" altLang="nl-NL" sz="2000" dirty="0" err="1">
                <a:latin typeface="Lucida Sans Unicode" panose="020B0602030504020204" pitchFamily="34" charset="0"/>
                <a:cs typeface="Lucida Sans Unicode" panose="020B0602030504020204" pitchFamily="34" charset="0"/>
              </a:rPr>
              <a:t>Comajta</a:t>
            </a:r>
            <a:r>
              <a:rPr lang="nl-NL" altLang="nl-NL" sz="2000" dirty="0">
                <a:latin typeface="Lucida Sans Unicode" panose="020B0602030504020204" pitchFamily="34" charset="0"/>
                <a:cs typeface="Lucida Sans Unicode" panose="020B0602030504020204" pitchFamily="34" charset="0"/>
              </a:rPr>
              <a:t> &amp; Pauline de Vink</a:t>
            </a:r>
            <a:br>
              <a:rPr lang="nl-NL" altLang="nl-NL" sz="2000" dirty="0">
                <a:latin typeface="Lucida Sans Unicode" panose="020B0602030504020204" pitchFamily="34" charset="0"/>
                <a:cs typeface="Lucida Sans Unicode" panose="020B0602030504020204" pitchFamily="34" charset="0"/>
              </a:rPr>
            </a:br>
            <a:r>
              <a:rPr lang="nl-NL" altLang="nl-NL" sz="2000" dirty="0">
                <a:latin typeface="Lucida Sans Unicode" panose="020B0602030504020204" pitchFamily="34" charset="0"/>
                <a:cs typeface="Lucida Sans Unicode" panose="020B0602030504020204" pitchFamily="34" charset="0"/>
              </a:rPr>
              <a:t>15 maart 2018</a:t>
            </a:r>
            <a:br>
              <a:rPr lang="nl-NL" altLang="nl-NL" sz="2000" dirty="0">
                <a:latin typeface="Lucida Sans Unicode" panose="020B0602030504020204" pitchFamily="34" charset="0"/>
                <a:cs typeface="Lucida Sans Unicode" panose="020B0602030504020204" pitchFamily="34" charset="0"/>
              </a:rPr>
            </a:br>
            <a:r>
              <a:rPr lang="nl-NL" altLang="nl-NL" sz="2000" dirty="0">
                <a:latin typeface="Lucida Sans Unicode" panose="020B0602030504020204" pitchFamily="34" charset="0"/>
                <a:cs typeface="Lucida Sans Unicode" panose="020B0602030504020204" pitchFamily="34" charset="0"/>
              </a:rPr>
              <a:t>GGD Hollands Noorden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33E7-E438-46A9-AE10-A7BCE7CE58D0}"/>
              </a:ext>
            </a:extLst>
          </p:cNvPr>
          <p:cNvSpPr>
            <a:spLocks noGrp="1"/>
          </p:cNvSpPr>
          <p:nvPr>
            <p:ph type="title"/>
          </p:nvPr>
        </p:nvSpPr>
        <p:spPr/>
        <p:txBody>
          <a:bodyPr/>
          <a:lstStyle/>
          <a:p>
            <a:r>
              <a:rPr lang="nl-NL" dirty="0"/>
              <a:t>Quotes</a:t>
            </a:r>
          </a:p>
        </p:txBody>
      </p:sp>
      <p:sp>
        <p:nvSpPr>
          <p:cNvPr id="3" name="Tijdelijke aanduiding voor inhoud 2">
            <a:extLst>
              <a:ext uri="{FF2B5EF4-FFF2-40B4-BE49-F238E27FC236}">
                <a16:creationId xmlns:a16="http://schemas.microsoft.com/office/drawing/2014/main" id="{BDFFC435-5F44-4CC8-815C-D73F21BD2877}"/>
              </a:ext>
            </a:extLst>
          </p:cNvPr>
          <p:cNvSpPr>
            <a:spLocks noGrp="1"/>
          </p:cNvSpPr>
          <p:nvPr>
            <p:ph sz="quarter" idx="10"/>
          </p:nvPr>
        </p:nvSpPr>
        <p:spPr/>
        <p:txBody>
          <a:bodyPr/>
          <a:lstStyle/>
          <a:p>
            <a:endParaRPr lang="nl-NL" dirty="0"/>
          </a:p>
        </p:txBody>
      </p:sp>
      <p:sp>
        <p:nvSpPr>
          <p:cNvPr id="4" name="Tekstballon: rechthoek met afgeronde hoeken 3">
            <a:extLst>
              <a:ext uri="{FF2B5EF4-FFF2-40B4-BE49-F238E27FC236}">
                <a16:creationId xmlns:a16="http://schemas.microsoft.com/office/drawing/2014/main" id="{C8ED9C72-325C-4A68-A577-1AD0ADA2E93B}"/>
              </a:ext>
            </a:extLst>
          </p:cNvPr>
          <p:cNvSpPr/>
          <p:nvPr/>
        </p:nvSpPr>
        <p:spPr>
          <a:xfrm>
            <a:off x="180000" y="4786138"/>
            <a:ext cx="8783637" cy="1682427"/>
          </a:xfrm>
          <a:prstGeom prst="wedgeRoundRectCallou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“Dan heb ik wel eens een gezellige avond gehad, maar dan kom je thuis en dan is het gevoel </a:t>
            </a:r>
            <a:r>
              <a:rPr lang="nl-NL" kern="0" dirty="0">
                <a:solidFill>
                  <a:prstClr val="black"/>
                </a:solidFill>
                <a:latin typeface="Trebuchet MS" panose="020B0603020202020204"/>
                <a:ea typeface="+mn-ea"/>
              </a:rPr>
              <a:t>g</a:t>
            </a:r>
            <a:r>
              <a:rPr kumimoji="0" lang="nl-NL" sz="1800" b="0" i="0" u="none" strike="noStrike" kern="0" cap="none" spc="0" normalizeH="0" baseline="0" noProof="0" dirty="0" err="1">
                <a:ln>
                  <a:noFill/>
                </a:ln>
                <a:solidFill>
                  <a:prstClr val="black"/>
                </a:solidFill>
                <a:effectLst/>
                <a:uLnTx/>
                <a:uFillTx/>
                <a:latin typeface="Trebuchet MS" panose="020B0603020202020204"/>
                <a:ea typeface="+mn-ea"/>
                <a:cs typeface="+mn-cs"/>
              </a:rPr>
              <a:t>elijk</a:t>
            </a: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 weg. Want er is hier niemand die ik kan vertellen wat ik gedaan heb. Dan roep ik wel eens van 'Hallo ik ben er weer' maar niemand geeft antwoord natuurlijk. Dat is tot nu nog steeds het </a:t>
            </a:r>
            <a:r>
              <a:rPr kumimoji="0" lang="nl-NL" sz="1800" b="0" i="0" u="none" strike="noStrike" kern="0" cap="none" spc="0" normalizeH="0" baseline="0" noProof="0">
                <a:ln>
                  <a:noFill/>
                </a:ln>
                <a:solidFill>
                  <a:prstClr val="black"/>
                </a:solidFill>
                <a:effectLst/>
                <a:uLnTx/>
                <a:uFillTx/>
                <a:latin typeface="Trebuchet MS" panose="020B0603020202020204"/>
                <a:ea typeface="+mn-ea"/>
                <a:cs typeface="+mn-cs"/>
              </a:rPr>
              <a:t>ergste.”</a:t>
            </a:r>
            <a:endPar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 Man 81</a:t>
            </a:r>
          </a:p>
        </p:txBody>
      </p:sp>
      <p:sp>
        <p:nvSpPr>
          <p:cNvPr id="5" name="Tekstballon: rechthoek met afgeronde hoeken 4">
            <a:extLst>
              <a:ext uri="{FF2B5EF4-FFF2-40B4-BE49-F238E27FC236}">
                <a16:creationId xmlns:a16="http://schemas.microsoft.com/office/drawing/2014/main" id="{B7707363-4594-4C54-8FB6-469F94C3658E}"/>
              </a:ext>
            </a:extLst>
          </p:cNvPr>
          <p:cNvSpPr/>
          <p:nvPr/>
        </p:nvSpPr>
        <p:spPr>
          <a:xfrm>
            <a:off x="179999" y="3043863"/>
            <a:ext cx="8783637" cy="1482291"/>
          </a:xfrm>
          <a:prstGeom prst="wedgeRoundRectCallou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“Dat is het probleem, ik leg niet makkelijk contact. Mijn man en ik deden alles samen. Wandelen, praten, op reis, </a:t>
            </a:r>
            <a:r>
              <a:rPr kumimoji="0" lang="nl-NL" sz="1800" b="0" i="0" u="none" strike="noStrike" kern="0" cap="none" spc="0" normalizeH="0" baseline="0" noProof="0" dirty="0" err="1">
                <a:ln>
                  <a:noFill/>
                </a:ln>
                <a:solidFill>
                  <a:prstClr val="black"/>
                </a:solidFill>
                <a:effectLst/>
                <a:uLnTx/>
                <a:uFillTx/>
                <a:latin typeface="Trebuchet MS" panose="020B0603020202020204"/>
                <a:ea typeface="+mn-ea"/>
                <a:cs typeface="+mn-cs"/>
              </a:rPr>
              <a:t>nouja</a:t>
            </a: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 goed alles samen, en dan heb je niet zoveel sociale contacten en dat breekt je nu wel een beetje op.”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 Vrouw 85</a:t>
            </a:r>
          </a:p>
        </p:txBody>
      </p:sp>
      <p:sp>
        <p:nvSpPr>
          <p:cNvPr id="7" name="Tekstballon: rechthoek met afgeronde hoeken 6">
            <a:extLst>
              <a:ext uri="{FF2B5EF4-FFF2-40B4-BE49-F238E27FC236}">
                <a16:creationId xmlns:a16="http://schemas.microsoft.com/office/drawing/2014/main" id="{08CD20E9-0D17-4153-BF4E-C9EFE900C770}"/>
              </a:ext>
            </a:extLst>
          </p:cNvPr>
          <p:cNvSpPr/>
          <p:nvPr/>
        </p:nvSpPr>
        <p:spPr>
          <a:xfrm>
            <a:off x="179998" y="1228836"/>
            <a:ext cx="8783637" cy="1482291"/>
          </a:xfrm>
          <a:prstGeom prst="wedgeRoundRectCallou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“Sinds ik deze longaandoening heb is alles lastiger geworden, want ik kan niet meer fietsen en ook niet ver lopen. </a:t>
            </a:r>
            <a:r>
              <a:rPr lang="nl-NL" kern="0" dirty="0">
                <a:solidFill>
                  <a:prstClr val="black"/>
                </a:solidFill>
                <a:latin typeface="Trebuchet MS" panose="020B0603020202020204"/>
                <a:ea typeface="+mn-ea"/>
              </a:rPr>
              <a:t>Toen ik nog wandelde en fietste liep ik nog wel eens iemand tegen het lijf, maar dat is nu over.”</a:t>
            </a:r>
            <a:endPar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Trebuchet MS" panose="020B0603020202020204"/>
                <a:ea typeface="+mn-ea"/>
                <a:cs typeface="+mn-cs"/>
              </a:rPr>
              <a:t>- Man 79</a:t>
            </a:r>
          </a:p>
        </p:txBody>
      </p:sp>
    </p:spTree>
    <p:extLst>
      <p:ext uri="{BB962C8B-B14F-4D97-AF65-F5344CB8AC3E}">
        <p14:creationId xmlns:p14="http://schemas.microsoft.com/office/powerpoint/2010/main" val="218998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CA3CBCA-282B-482B-883E-79CCB8EC08AA}"/>
              </a:ext>
            </a:extLst>
          </p:cNvPr>
          <p:cNvPicPr>
            <a:picLocks noChangeAspect="1"/>
          </p:cNvPicPr>
          <p:nvPr/>
        </p:nvPicPr>
        <p:blipFill>
          <a:blip r:embed="rId2"/>
          <a:stretch>
            <a:fillRect/>
          </a:stretch>
        </p:blipFill>
        <p:spPr>
          <a:xfrm>
            <a:off x="4678044" y="1820443"/>
            <a:ext cx="4413887" cy="3883489"/>
          </a:xfrm>
          <a:prstGeom prst="rect">
            <a:avLst/>
          </a:prstGeom>
        </p:spPr>
      </p:pic>
      <p:sp>
        <p:nvSpPr>
          <p:cNvPr id="14338" name="Titel 1">
            <a:extLst>
              <a:ext uri="{FF2B5EF4-FFF2-40B4-BE49-F238E27FC236}">
                <a16:creationId xmlns:a16="http://schemas.microsoft.com/office/drawing/2014/main" id="{4AA3FCE7-3C68-4AFE-A5DE-B62D980030DD}"/>
              </a:ext>
            </a:extLst>
          </p:cNvPr>
          <p:cNvSpPr>
            <a:spLocks noGrp="1"/>
          </p:cNvSpPr>
          <p:nvPr>
            <p:ph type="title"/>
          </p:nvPr>
        </p:nvSpPr>
        <p:spPr/>
        <p:txBody>
          <a:bodyPr/>
          <a:lstStyle/>
          <a:p>
            <a:pPr eaLnBrk="1" hangingPunct="1"/>
            <a:r>
              <a:rPr lang="en-US" altLang="nl-NL" dirty="0" err="1">
                <a:latin typeface="Lucida Sans Unicode" panose="020B0602030504020204" pitchFamily="34" charset="0"/>
                <a:cs typeface="Lucida Sans Unicode" panose="020B0602030504020204" pitchFamily="34" charset="0"/>
              </a:rPr>
              <a:t>Aanpak</a:t>
            </a:r>
            <a:r>
              <a:rPr lang="en-US" altLang="nl-NL" dirty="0">
                <a:latin typeface="Lucida Sans Unicode" panose="020B0602030504020204" pitchFamily="34" charset="0"/>
                <a:cs typeface="Lucida Sans Unicode" panose="020B0602030504020204" pitchFamily="34" charset="0"/>
              </a:rPr>
              <a:t> = </a:t>
            </a:r>
            <a:r>
              <a:rPr lang="en-US" altLang="nl-NL" dirty="0" err="1">
                <a:latin typeface="Lucida Sans Unicode" panose="020B0602030504020204" pitchFamily="34" charset="0"/>
                <a:cs typeface="Lucida Sans Unicode" panose="020B0602030504020204" pitchFamily="34" charset="0"/>
              </a:rPr>
              <a:t>maatwerk</a:t>
            </a:r>
            <a:r>
              <a:rPr lang="en-US" altLang="nl-NL" dirty="0">
                <a:latin typeface="Lucida Sans Unicode" panose="020B0602030504020204" pitchFamily="34" charset="0"/>
                <a:cs typeface="Lucida Sans Unicode" panose="020B0602030504020204" pitchFamily="34" charset="0"/>
              </a:rPr>
              <a:t>!</a:t>
            </a:r>
            <a:endParaRPr lang="nl-NL" altLang="nl-NL" dirty="0">
              <a:latin typeface="Lucida Sans Unicode" panose="020B0602030504020204" pitchFamily="34" charset="0"/>
              <a:cs typeface="Lucida Sans Unicode" panose="020B0602030504020204" pitchFamily="34" charset="0"/>
            </a:endParaRPr>
          </a:p>
        </p:txBody>
      </p:sp>
      <p:sp>
        <p:nvSpPr>
          <p:cNvPr id="5" name="Tijdelijke aanduiding voor inhoud 2">
            <a:extLst>
              <a:ext uri="{FF2B5EF4-FFF2-40B4-BE49-F238E27FC236}">
                <a16:creationId xmlns:a16="http://schemas.microsoft.com/office/drawing/2014/main" id="{BA34C055-5914-4769-8126-4E8BA0397D68}"/>
              </a:ext>
            </a:extLst>
          </p:cNvPr>
          <p:cNvSpPr txBox="1">
            <a:spLocks/>
          </p:cNvSpPr>
          <p:nvPr/>
        </p:nvSpPr>
        <p:spPr>
          <a:xfrm>
            <a:off x="167380" y="2260058"/>
            <a:ext cx="5494866" cy="2628465"/>
          </a:xfrm>
          <a:prstGeom prst="rect">
            <a:avLst/>
          </a:prstGeom>
        </p:spPr>
        <p:txBody>
          <a:bodyPr vert="horz" lIns="91440" tIns="45720" rIns="91440" bIns="45720" rtlCol="0">
            <a:noAutofit/>
          </a:bodyPr>
          <a:lstStyle>
            <a:lvl1pPr marL="342900" indent="-342900" algn="l" defTabSz="457200" rtl="0" eaLnBrk="0" fontAlgn="base" hangingPunct="0">
              <a:spcBef>
                <a:spcPct val="20000"/>
              </a:spcBef>
              <a:spcAft>
                <a:spcPct val="0"/>
              </a:spcAft>
              <a:defRPr sz="2400" kern="1200">
                <a:solidFill>
                  <a:srgbClr val="671E45"/>
                </a:solidFill>
                <a:latin typeface="Lucida Sans Unicode"/>
                <a:ea typeface="MS PGothic" panose="020B0600070205080204" pitchFamily="34" charset="-128"/>
                <a:cs typeface="+mn-cs"/>
              </a:defRPr>
            </a:lvl1pPr>
            <a:lvl2pPr marL="574675"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2pPr>
            <a:lvl3pPr marL="863600"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3pPr>
            <a:lvl4pPr marL="1150938"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4pPr>
            <a:lvl5pPr marL="1439863"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nl-NL" dirty="0"/>
              <a:t>Interventie moet aansluiten op de behoefte van de doelgroep</a:t>
            </a:r>
          </a:p>
          <a:p>
            <a:pPr>
              <a:buFont typeface="Wingdings" panose="05000000000000000000" pitchFamily="2" charset="2"/>
              <a:buChar char="Ø"/>
            </a:pPr>
            <a:r>
              <a:rPr lang="nl-NL" dirty="0"/>
              <a:t>Elke vorm van eenzaamheid vraagt aparte aanpak</a:t>
            </a:r>
          </a:p>
          <a:p>
            <a:pPr>
              <a:buFont typeface="Wingdings" panose="05000000000000000000" pitchFamily="2" charset="2"/>
              <a:buChar char="Ø"/>
            </a:pPr>
            <a:r>
              <a:rPr lang="nl-NL" dirty="0">
                <a:sym typeface="Wingdings" panose="05000000000000000000" pitchFamily="2" charset="2"/>
              </a:rPr>
              <a:t>Huisbezoeken goed middel</a:t>
            </a:r>
          </a:p>
          <a:p>
            <a:pPr>
              <a:buFont typeface="Wingdings" panose="05000000000000000000" pitchFamily="2" charset="2"/>
              <a:buChar char="Ø"/>
            </a:pPr>
            <a:r>
              <a:rPr lang="nl-NL" dirty="0"/>
              <a:t>Breed netwerk</a:t>
            </a:r>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2DC21D3-7561-4179-B8B2-48654B779EF7}"/>
              </a:ext>
            </a:extLst>
          </p:cNvPr>
          <p:cNvPicPr>
            <a:picLocks noChangeAspect="1"/>
          </p:cNvPicPr>
          <p:nvPr/>
        </p:nvPicPr>
        <p:blipFill>
          <a:blip r:embed="rId3"/>
          <a:stretch>
            <a:fillRect/>
          </a:stretch>
        </p:blipFill>
        <p:spPr>
          <a:xfrm>
            <a:off x="685462" y="825751"/>
            <a:ext cx="7568522" cy="5913633"/>
          </a:xfrm>
          <a:prstGeom prst="rect">
            <a:avLst/>
          </a:prstGeom>
        </p:spPr>
      </p:pic>
      <p:sp>
        <p:nvSpPr>
          <p:cNvPr id="9218" name="Titel 1">
            <a:extLst>
              <a:ext uri="{FF2B5EF4-FFF2-40B4-BE49-F238E27FC236}">
                <a16:creationId xmlns:a16="http://schemas.microsoft.com/office/drawing/2014/main" id="{E4309E00-195A-4E3F-BBD4-66EE07CE9013}"/>
              </a:ext>
            </a:extLst>
          </p:cNvPr>
          <p:cNvSpPr>
            <a:spLocks noGrp="1"/>
          </p:cNvSpPr>
          <p:nvPr>
            <p:ph type="title"/>
          </p:nvPr>
        </p:nvSpPr>
        <p:spPr/>
        <p:txBody>
          <a:bodyPr/>
          <a:lstStyle/>
          <a:p>
            <a:pPr eaLnBrk="1" hangingPunct="1"/>
            <a:r>
              <a:rPr lang="en-US" altLang="nl-NL" dirty="0">
                <a:latin typeface="Lucida Sans Unicode" panose="020B0602030504020204" pitchFamily="34" charset="0"/>
                <a:cs typeface="Lucida Sans Unicode" panose="020B0602030504020204" pitchFamily="34" charset="0"/>
              </a:rPr>
              <a:t>Hoe </a:t>
            </a:r>
            <a:r>
              <a:rPr lang="en-US" altLang="nl-NL" dirty="0" err="1">
                <a:latin typeface="Lucida Sans Unicode" panose="020B0602030504020204" pitchFamily="34" charset="0"/>
                <a:cs typeface="Lucida Sans Unicode" panose="020B0602030504020204" pitchFamily="34" charset="0"/>
              </a:rPr>
              <a:t>vaak</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komt</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eenzaamheid</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voor</a:t>
            </a:r>
            <a:r>
              <a:rPr lang="en-US" altLang="nl-NL" dirty="0">
                <a:latin typeface="Lucida Sans Unicode" panose="020B0602030504020204" pitchFamily="34" charset="0"/>
                <a:cs typeface="Lucida Sans Unicode" panose="020B0602030504020204" pitchFamily="34" charset="0"/>
              </a:rPr>
              <a:t>?</a:t>
            </a:r>
            <a:endParaRPr lang="nl-NL" altLang="nl-NL" dirty="0">
              <a:latin typeface="Lucida Sans Unicode" panose="020B0602030504020204" pitchFamily="34" charset="0"/>
              <a:cs typeface="Lucida Sans Unicode" panose="020B0602030504020204" pitchFamily="34" charset="0"/>
            </a:endParaRPr>
          </a:p>
        </p:txBody>
      </p:sp>
      <p:sp>
        <p:nvSpPr>
          <p:cNvPr id="9219" name="Tijdelijke aanduiding voor inhoud 2">
            <a:extLst>
              <a:ext uri="{FF2B5EF4-FFF2-40B4-BE49-F238E27FC236}">
                <a16:creationId xmlns:a16="http://schemas.microsoft.com/office/drawing/2014/main" id="{9378BE2D-F5F4-4FD8-B15A-6F8BE46EE374}"/>
              </a:ext>
            </a:extLst>
          </p:cNvPr>
          <p:cNvSpPr>
            <a:spLocks noGrp="1"/>
          </p:cNvSpPr>
          <p:nvPr>
            <p:ph sz="quarter" idx="10"/>
          </p:nvPr>
        </p:nvSpPr>
        <p:spPr>
          <a:xfrm>
            <a:off x="685462" y="1373381"/>
            <a:ext cx="7670800" cy="2644775"/>
          </a:xfrm>
        </p:spPr>
        <p:txBody>
          <a:bodyPr/>
          <a:lstStyle/>
          <a:p>
            <a:pPr marL="0" indent="0" eaLnBrk="1" hangingPunct="1"/>
            <a:r>
              <a:rPr lang="en-US" altLang="nl-NL" b="1" dirty="0">
                <a:latin typeface="Lucida Sans Unicode" panose="020B0602030504020204" pitchFamily="34" charset="0"/>
              </a:rPr>
              <a:t>	</a:t>
            </a:r>
            <a:r>
              <a:rPr lang="en-US" altLang="nl-NL" b="1" dirty="0" err="1">
                <a:latin typeface="Lucida Sans Unicode" panose="020B0602030504020204" pitchFamily="34" charset="0"/>
              </a:rPr>
              <a:t>Eenzaamheid</a:t>
            </a:r>
            <a:r>
              <a:rPr lang="en-US" altLang="nl-NL" b="1" dirty="0">
                <a:latin typeface="Lucida Sans Unicode" panose="020B0602030504020204" pitchFamily="34" charset="0"/>
              </a:rPr>
              <a:t> in Noord-Holland Noord:</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endParaRPr lang="nl-NL" altLang="nl-NL" dirty="0">
              <a:latin typeface="Lucida Sans Unicode" panose="020B0602030504020204" pitchFamily="34" charset="0"/>
            </a:endParaRPr>
          </a:p>
        </p:txBody>
      </p:sp>
      <p:sp>
        <p:nvSpPr>
          <p:cNvPr id="6" name="Ovaal 5">
            <a:extLst>
              <a:ext uri="{FF2B5EF4-FFF2-40B4-BE49-F238E27FC236}">
                <a16:creationId xmlns:a16="http://schemas.microsoft.com/office/drawing/2014/main" id="{42419ED5-F380-49F2-B8E1-D4738B65D2C8}"/>
              </a:ext>
            </a:extLst>
          </p:cNvPr>
          <p:cNvSpPr/>
          <p:nvPr/>
        </p:nvSpPr>
        <p:spPr>
          <a:xfrm>
            <a:off x="6644640" y="1170432"/>
            <a:ext cx="1609344" cy="49133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08983110-A287-419A-8CF6-3A9FA8A92382}"/>
              </a:ext>
            </a:extLst>
          </p:cNvPr>
          <p:cNvSpPr/>
          <p:nvPr/>
        </p:nvSpPr>
        <p:spPr>
          <a:xfrm>
            <a:off x="583184" y="1719072"/>
            <a:ext cx="2652437" cy="49133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320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6ED90-7EAD-423E-A872-95BFD29B5BA2}"/>
              </a:ext>
            </a:extLst>
          </p:cNvPr>
          <p:cNvSpPr>
            <a:spLocks noGrp="1"/>
          </p:cNvSpPr>
          <p:nvPr>
            <p:ph type="title"/>
          </p:nvPr>
        </p:nvSpPr>
        <p:spPr/>
        <p:txBody>
          <a:bodyPr/>
          <a:lstStyle/>
          <a:p>
            <a:r>
              <a:rPr lang="nl-NL" dirty="0"/>
              <a:t>Hoort eenzaamheid er bij?</a:t>
            </a:r>
          </a:p>
        </p:txBody>
      </p:sp>
      <p:pic>
        <p:nvPicPr>
          <p:cNvPr id="4" name="Tijdelijke aanduiding voor inhoud 3">
            <a:extLst>
              <a:ext uri="{FF2B5EF4-FFF2-40B4-BE49-F238E27FC236}">
                <a16:creationId xmlns:a16="http://schemas.microsoft.com/office/drawing/2014/main" id="{DFEAFCD5-98C8-4630-9421-C87A64F4836F}"/>
              </a:ext>
            </a:extLst>
          </p:cNvPr>
          <p:cNvPicPr>
            <a:picLocks noGrp="1" noChangeAspect="1"/>
          </p:cNvPicPr>
          <p:nvPr>
            <p:ph sz="quarter" idx="10"/>
          </p:nvPr>
        </p:nvPicPr>
        <p:blipFill>
          <a:blip r:embed="rId2"/>
          <a:stretch>
            <a:fillRect/>
          </a:stretch>
        </p:blipFill>
        <p:spPr>
          <a:xfrm>
            <a:off x="5720343" y="1723165"/>
            <a:ext cx="2939457" cy="1928548"/>
          </a:xfrm>
          <a:prstGeom prst="rect">
            <a:avLst/>
          </a:prstGeom>
          <a:ln w="19050">
            <a:solidFill>
              <a:srgbClr val="C00000"/>
            </a:solidFill>
          </a:ln>
        </p:spPr>
      </p:pic>
      <p:pic>
        <p:nvPicPr>
          <p:cNvPr id="5" name="Picture 6" descr="Afbeeldingsresultaat voor playing children holding hands">
            <a:extLst>
              <a:ext uri="{FF2B5EF4-FFF2-40B4-BE49-F238E27FC236}">
                <a16:creationId xmlns:a16="http://schemas.microsoft.com/office/drawing/2014/main" id="{EBDE0290-BBE2-40B0-BE19-CCE9C06DF1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343" y="4437112"/>
            <a:ext cx="3023772" cy="198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6" name="TextBox 20">
            <a:extLst>
              <a:ext uri="{FF2B5EF4-FFF2-40B4-BE49-F238E27FC236}">
                <a16:creationId xmlns:a16="http://schemas.microsoft.com/office/drawing/2014/main" id="{14AFFDBA-7C7F-4E4A-8524-0DA7E1E0D66A}"/>
              </a:ext>
            </a:extLst>
          </p:cNvPr>
          <p:cNvSpPr txBox="1"/>
          <p:nvPr/>
        </p:nvSpPr>
        <p:spPr>
          <a:xfrm>
            <a:off x="1259632" y="5085184"/>
            <a:ext cx="3027646" cy="630942"/>
          </a:xfrm>
          <a:prstGeom prst="rect">
            <a:avLst/>
          </a:prstGeom>
          <a:solidFill>
            <a:srgbClr val="F8ECEC"/>
          </a:solidFill>
          <a:ln w="28575">
            <a:solidFill>
              <a:srgbClr val="C00000"/>
            </a:solidFill>
          </a:ln>
        </p:spPr>
        <p:txBody>
          <a:bodyPr wrap="square" rtlCol="0">
            <a:spAutoFit/>
          </a:bodyPr>
          <a:lstStyle/>
          <a:p>
            <a:pPr algn="ctr"/>
            <a:r>
              <a:rPr lang="nl-NL" sz="3500" dirty="0"/>
              <a:t>Eenzaamheid</a:t>
            </a:r>
          </a:p>
        </p:txBody>
      </p:sp>
      <p:cxnSp>
        <p:nvCxnSpPr>
          <p:cNvPr id="7" name="Straight Arrow Connector 23">
            <a:extLst>
              <a:ext uri="{FF2B5EF4-FFF2-40B4-BE49-F238E27FC236}">
                <a16:creationId xmlns:a16="http://schemas.microsoft.com/office/drawing/2014/main" id="{59D4AE7C-0C00-418B-82C7-DAA142F23FE9}"/>
              </a:ext>
            </a:extLst>
          </p:cNvPr>
          <p:cNvCxnSpPr/>
          <p:nvPr/>
        </p:nvCxnSpPr>
        <p:spPr>
          <a:xfrm>
            <a:off x="4287278" y="2825497"/>
            <a:ext cx="1433065"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24">
            <a:extLst>
              <a:ext uri="{FF2B5EF4-FFF2-40B4-BE49-F238E27FC236}">
                <a16:creationId xmlns:a16="http://schemas.microsoft.com/office/drawing/2014/main" id="{71F6605B-44A5-4296-8F85-1420116BC99D}"/>
              </a:ext>
            </a:extLst>
          </p:cNvPr>
          <p:cNvSpPr txBox="1"/>
          <p:nvPr/>
        </p:nvSpPr>
        <p:spPr>
          <a:xfrm>
            <a:off x="1259632" y="2510026"/>
            <a:ext cx="3027646" cy="630942"/>
          </a:xfrm>
          <a:prstGeom prst="rect">
            <a:avLst/>
          </a:prstGeom>
          <a:solidFill>
            <a:srgbClr val="F8ECEC"/>
          </a:solidFill>
          <a:ln w="28575">
            <a:solidFill>
              <a:srgbClr val="C00000"/>
            </a:solidFill>
          </a:ln>
        </p:spPr>
        <p:txBody>
          <a:bodyPr wrap="square" rtlCol="0">
            <a:spAutoFit/>
          </a:bodyPr>
          <a:lstStyle/>
          <a:p>
            <a:pPr algn="ctr"/>
            <a:r>
              <a:rPr lang="nl-NL" sz="3500" dirty="0"/>
              <a:t>Honger</a:t>
            </a:r>
          </a:p>
        </p:txBody>
      </p:sp>
      <p:cxnSp>
        <p:nvCxnSpPr>
          <p:cNvPr id="9" name="Straight Arrow Connector 29">
            <a:extLst>
              <a:ext uri="{FF2B5EF4-FFF2-40B4-BE49-F238E27FC236}">
                <a16:creationId xmlns:a16="http://schemas.microsoft.com/office/drawing/2014/main" id="{645CD9EA-778B-4A5E-A033-68BE96A84C5A}"/>
              </a:ext>
            </a:extLst>
          </p:cNvPr>
          <p:cNvCxnSpPr/>
          <p:nvPr/>
        </p:nvCxnSpPr>
        <p:spPr>
          <a:xfrm>
            <a:off x="4283968" y="5429789"/>
            <a:ext cx="1433065"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9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DCB0E-0BB1-4019-B8FF-4F0E63325F5B}"/>
              </a:ext>
            </a:extLst>
          </p:cNvPr>
          <p:cNvSpPr>
            <a:spLocks noGrp="1"/>
          </p:cNvSpPr>
          <p:nvPr>
            <p:ph type="title"/>
          </p:nvPr>
        </p:nvSpPr>
        <p:spPr/>
        <p:txBody>
          <a:bodyPr/>
          <a:lstStyle/>
          <a:p>
            <a:r>
              <a:rPr lang="nl-NL" dirty="0"/>
              <a:t>Hoe worden jongeren eenzaam?</a:t>
            </a:r>
          </a:p>
        </p:txBody>
      </p:sp>
      <p:sp>
        <p:nvSpPr>
          <p:cNvPr id="4" name="Tijdelijke aanduiding voor inhoud 2">
            <a:extLst>
              <a:ext uri="{FF2B5EF4-FFF2-40B4-BE49-F238E27FC236}">
                <a16:creationId xmlns:a16="http://schemas.microsoft.com/office/drawing/2014/main" id="{8580AB15-96FF-4336-AE49-ADE524BB1CB7}"/>
              </a:ext>
            </a:extLst>
          </p:cNvPr>
          <p:cNvSpPr>
            <a:spLocks noGrp="1"/>
          </p:cNvSpPr>
          <p:nvPr>
            <p:ph sz="quarter" idx="10"/>
          </p:nvPr>
        </p:nvSpPr>
        <p:spPr>
          <a:xfrm>
            <a:off x="180000" y="1258888"/>
            <a:ext cx="8569717" cy="5436000"/>
          </a:xfrm>
        </p:spPr>
        <p:txBody>
          <a:bodyPr>
            <a:normAutofit/>
          </a:bodyPr>
          <a:lstStyle/>
          <a:p>
            <a:pPr>
              <a:buClr>
                <a:srgbClr val="C00000"/>
              </a:buClr>
              <a:buFont typeface="Wingdings" panose="05000000000000000000" pitchFamily="2" charset="2"/>
              <a:buChar char="Ø"/>
            </a:pPr>
            <a:r>
              <a:rPr lang="nl-NL" dirty="0"/>
              <a:t>Weinig toegang tot leeftijdgenoten</a:t>
            </a:r>
          </a:p>
          <a:p>
            <a:pPr>
              <a:buClr>
                <a:srgbClr val="C00000"/>
              </a:buClr>
              <a:buFont typeface="Wingdings" panose="05000000000000000000" pitchFamily="2" charset="2"/>
              <a:buChar char="Ø"/>
            </a:pPr>
            <a:r>
              <a:rPr lang="nl-NL" dirty="0"/>
              <a:t>Weinig sociale steun</a:t>
            </a:r>
          </a:p>
          <a:p>
            <a:pPr>
              <a:buClr>
                <a:srgbClr val="C00000"/>
              </a:buClr>
              <a:buFont typeface="Wingdings" panose="05000000000000000000" pitchFamily="2" charset="2"/>
              <a:buChar char="Ø"/>
            </a:pPr>
            <a:r>
              <a:rPr lang="nl-NL" dirty="0"/>
              <a:t>Geen aansluiting vanwege hun vaardigheden</a:t>
            </a:r>
          </a:p>
          <a:p>
            <a:pPr>
              <a:buClr>
                <a:srgbClr val="C00000"/>
              </a:buClr>
              <a:buFont typeface="Wingdings" panose="05000000000000000000" pitchFamily="2" charset="2"/>
              <a:buChar char="Ø"/>
            </a:pPr>
            <a:r>
              <a:rPr lang="nl-NL" dirty="0"/>
              <a:t>Situatie negatief interpreteren</a:t>
            </a:r>
          </a:p>
          <a:p>
            <a:pPr marL="514350" indent="-514350">
              <a:buClr>
                <a:srgbClr val="C00000"/>
              </a:buClr>
              <a:buFont typeface="Wingdings" panose="05000000000000000000" pitchFamily="2" charset="2"/>
              <a:buChar char="Ø"/>
            </a:pPr>
            <a:endParaRPr lang="nl-NL" dirty="0"/>
          </a:p>
          <a:p>
            <a:pPr marL="0" indent="0">
              <a:buClr>
                <a:srgbClr val="C00000"/>
              </a:buClr>
            </a:pPr>
            <a:r>
              <a:rPr lang="nl-NL" dirty="0"/>
              <a:t>Risicogroepen</a:t>
            </a:r>
          </a:p>
          <a:p>
            <a:pPr>
              <a:buClr>
                <a:srgbClr val="C00000"/>
              </a:buClr>
              <a:buFont typeface="Wingdings" panose="05000000000000000000" pitchFamily="2" charset="2"/>
              <a:buChar char="Ø"/>
            </a:pPr>
            <a:r>
              <a:rPr lang="nl-NL" dirty="0"/>
              <a:t>(</a:t>
            </a:r>
            <a:r>
              <a:rPr lang="nl-NL" sz="2400" dirty="0"/>
              <a:t>beperkingen, buitenbeentjes, thuissituatie, genetisch) </a:t>
            </a:r>
          </a:p>
          <a:p>
            <a:pPr marL="514350" indent="-514350">
              <a:buClr>
                <a:srgbClr val="C00000"/>
              </a:buClr>
              <a:buFont typeface="Wingdings" panose="05000000000000000000" pitchFamily="2" charset="2"/>
              <a:buChar char="Ø"/>
            </a:pPr>
            <a:endParaRPr lang="nl-NL" dirty="0"/>
          </a:p>
          <a:p>
            <a:pPr marL="0" indent="0">
              <a:buClr>
                <a:srgbClr val="C00000"/>
              </a:buClr>
            </a:pPr>
            <a:r>
              <a:rPr lang="nl-NL" dirty="0"/>
              <a:t>En sociale media?</a:t>
            </a:r>
          </a:p>
          <a:p>
            <a:pPr>
              <a:buClr>
                <a:srgbClr val="C00000"/>
              </a:buClr>
              <a:buFont typeface="Wingdings" panose="05000000000000000000" pitchFamily="2" charset="2"/>
              <a:buChar char="Ø"/>
            </a:pPr>
            <a:r>
              <a:rPr lang="nl-NL" dirty="0"/>
              <a:t>Niet per definitie negatief</a:t>
            </a:r>
          </a:p>
          <a:p>
            <a:pPr>
              <a:buFont typeface="Wingdings" panose="05000000000000000000" pitchFamily="2" charset="2"/>
              <a:buChar char="Ø"/>
            </a:pPr>
            <a:endParaRPr lang="nl-NL" dirty="0"/>
          </a:p>
        </p:txBody>
      </p:sp>
      <p:pic>
        <p:nvPicPr>
          <p:cNvPr id="36868" name="Picture 4" descr="Afbeeldingsresultaat voor social media">
            <a:extLst>
              <a:ext uri="{FF2B5EF4-FFF2-40B4-BE49-F238E27FC236}">
                <a16:creationId xmlns:a16="http://schemas.microsoft.com/office/drawing/2014/main" id="{CBECD1C0-2EEF-4BD1-8639-8EEC10DA6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776" y="4423094"/>
            <a:ext cx="4311941" cy="21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CECA1-35CA-4640-968D-70896A61ED19}"/>
              </a:ext>
            </a:extLst>
          </p:cNvPr>
          <p:cNvSpPr>
            <a:spLocks noGrp="1"/>
          </p:cNvSpPr>
          <p:nvPr>
            <p:ph type="title"/>
          </p:nvPr>
        </p:nvSpPr>
        <p:spPr/>
        <p:txBody>
          <a:bodyPr/>
          <a:lstStyle/>
          <a:p>
            <a:r>
              <a:rPr lang="nl-NL" dirty="0"/>
              <a:t>Wat werkt voor niet-jongeren?</a:t>
            </a:r>
          </a:p>
        </p:txBody>
      </p:sp>
      <p:sp>
        <p:nvSpPr>
          <p:cNvPr id="3" name="Tijdelijke aanduiding voor inhoud 2">
            <a:extLst>
              <a:ext uri="{FF2B5EF4-FFF2-40B4-BE49-F238E27FC236}">
                <a16:creationId xmlns:a16="http://schemas.microsoft.com/office/drawing/2014/main" id="{F0998470-C595-46A4-85D6-EE1982EE73C1}"/>
              </a:ext>
            </a:extLst>
          </p:cNvPr>
          <p:cNvSpPr>
            <a:spLocks noGrp="1"/>
          </p:cNvSpPr>
          <p:nvPr>
            <p:ph sz="quarter" idx="10"/>
          </p:nvPr>
        </p:nvSpPr>
        <p:spPr/>
        <p:txBody>
          <a:bodyPr/>
          <a:lstStyle/>
          <a:p>
            <a:pPr marL="0" indent="0"/>
            <a:r>
              <a:rPr lang="nl-NL" dirty="0"/>
              <a:t>Interventies </a:t>
            </a:r>
            <a:r>
              <a:rPr lang="nl-NL" b="1" i="1" dirty="0"/>
              <a:t>specifiek gericht </a:t>
            </a:r>
            <a:r>
              <a:rPr lang="nl-NL" dirty="0"/>
              <a:t>op eenzaamheid zijn er veel, maar uit onderzoek van </a:t>
            </a:r>
            <a:r>
              <a:rPr lang="nl-NL" dirty="0" err="1"/>
              <a:t>Movisie</a:t>
            </a:r>
            <a:r>
              <a:rPr lang="nl-NL" dirty="0"/>
              <a:t> blijkt dat er maar weinig t effectief zijn voor </a:t>
            </a:r>
            <a:r>
              <a:rPr lang="nl-NL" b="1" i="1" dirty="0"/>
              <a:t>mensen die al eenzaam zijn</a:t>
            </a:r>
            <a:r>
              <a:rPr lang="nl-NL" dirty="0"/>
              <a:t>. </a:t>
            </a:r>
          </a:p>
          <a:p>
            <a:pPr marL="0" indent="0"/>
            <a:endParaRPr lang="nl-NL" dirty="0"/>
          </a:p>
          <a:p>
            <a:pPr>
              <a:buFont typeface="Wingdings" panose="05000000000000000000" pitchFamily="2" charset="2"/>
              <a:buChar char="Ø"/>
            </a:pPr>
            <a:r>
              <a:rPr lang="nl-NL" dirty="0"/>
              <a:t>Sociaal contact uitbreiden: </a:t>
            </a:r>
            <a:r>
              <a:rPr lang="nl-NL" dirty="0">
                <a:solidFill>
                  <a:srgbClr val="FF0000"/>
                </a:solidFill>
              </a:rPr>
              <a:t>werkt niet; </a:t>
            </a:r>
          </a:p>
          <a:p>
            <a:pPr>
              <a:buFont typeface="Wingdings" panose="05000000000000000000" pitchFamily="2" charset="2"/>
              <a:buChar char="Ø"/>
            </a:pPr>
            <a:r>
              <a:rPr lang="nl-NL" dirty="0"/>
              <a:t>Sociale vaardigheidstraining: </a:t>
            </a:r>
            <a:r>
              <a:rPr lang="nl-NL" dirty="0">
                <a:solidFill>
                  <a:srgbClr val="FF0000"/>
                </a:solidFill>
              </a:rPr>
              <a:t>werkt op zichzelf niet </a:t>
            </a:r>
            <a:r>
              <a:rPr lang="nl-NL" dirty="0"/>
              <a:t>(alleen voor mensen met lagere sociale vaardigheden);</a:t>
            </a:r>
          </a:p>
          <a:p>
            <a:pPr>
              <a:buFont typeface="Wingdings" panose="05000000000000000000" pitchFamily="2" charset="2"/>
              <a:buChar char="Ø"/>
            </a:pPr>
            <a:r>
              <a:rPr lang="nl-NL" dirty="0"/>
              <a:t>Cognitieve gedragstherapie: </a:t>
            </a:r>
            <a:r>
              <a:rPr lang="nl-NL" dirty="0">
                <a:solidFill>
                  <a:srgbClr val="00B050"/>
                </a:solidFill>
              </a:rPr>
              <a:t>werkt</a:t>
            </a:r>
            <a:r>
              <a:rPr lang="nl-NL" dirty="0"/>
              <a:t> </a:t>
            </a:r>
          </a:p>
          <a:p>
            <a:pPr>
              <a:buFont typeface="Wingdings" panose="05000000000000000000" pitchFamily="2" charset="2"/>
              <a:buChar char="Ø"/>
            </a:pPr>
            <a:r>
              <a:rPr lang="nl-NL" dirty="0"/>
              <a:t>Sociale steun (lotgenotencontact e.d.) </a:t>
            </a:r>
            <a:r>
              <a:rPr lang="nl-NL" dirty="0">
                <a:solidFill>
                  <a:srgbClr val="92D050"/>
                </a:solidFill>
              </a:rPr>
              <a:t>werkt beperkt</a:t>
            </a:r>
          </a:p>
          <a:p>
            <a:pPr>
              <a:buFont typeface="Wingdings" panose="05000000000000000000" pitchFamily="2" charset="2"/>
              <a:buChar char="Ø"/>
            </a:pPr>
            <a:endParaRPr lang="nl-NL" dirty="0"/>
          </a:p>
          <a:p>
            <a:r>
              <a:rPr lang="nl-NL" b="1" dirty="0"/>
              <a:t>NB:</a:t>
            </a:r>
          </a:p>
          <a:p>
            <a:r>
              <a:rPr lang="nl-NL"/>
              <a:t>In het </a:t>
            </a:r>
            <a:r>
              <a:rPr lang="nl-NL" dirty="0"/>
              <a:t>kader van preventie/voorwaardenscheppend kunnen deze echter wel van essentieel belang zijn! </a:t>
            </a:r>
          </a:p>
          <a:p>
            <a:endParaRPr lang="nl-NL" dirty="0"/>
          </a:p>
        </p:txBody>
      </p:sp>
    </p:spTree>
    <p:extLst>
      <p:ext uri="{BB962C8B-B14F-4D97-AF65-F5344CB8AC3E}">
        <p14:creationId xmlns:p14="http://schemas.microsoft.com/office/powerpoint/2010/main" val="275312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A8133-18DF-4889-BD3A-33BA713C1748}"/>
              </a:ext>
            </a:extLst>
          </p:cNvPr>
          <p:cNvSpPr>
            <a:spLocks noGrp="1"/>
          </p:cNvSpPr>
          <p:nvPr>
            <p:ph type="title"/>
          </p:nvPr>
        </p:nvSpPr>
        <p:spPr/>
        <p:txBody>
          <a:bodyPr/>
          <a:lstStyle/>
          <a:p>
            <a:r>
              <a:rPr lang="nl-NL" dirty="0"/>
              <a:t>Hoe gaan we verder?</a:t>
            </a:r>
          </a:p>
        </p:txBody>
      </p:sp>
      <p:sp>
        <p:nvSpPr>
          <p:cNvPr id="3" name="Tijdelijke aanduiding voor inhoud 2">
            <a:extLst>
              <a:ext uri="{FF2B5EF4-FFF2-40B4-BE49-F238E27FC236}">
                <a16:creationId xmlns:a16="http://schemas.microsoft.com/office/drawing/2014/main" id="{00EC7CFF-BB70-408E-87D2-DBD2E6FBC8E5}"/>
              </a:ext>
            </a:extLst>
          </p:cNvPr>
          <p:cNvSpPr>
            <a:spLocks noGrp="1"/>
          </p:cNvSpPr>
          <p:nvPr>
            <p:ph sz="quarter" idx="10"/>
          </p:nvPr>
        </p:nvSpPr>
        <p:spPr>
          <a:xfrm>
            <a:off x="180000" y="1258888"/>
            <a:ext cx="8783637" cy="2725883"/>
          </a:xfrm>
        </p:spPr>
        <p:txBody>
          <a:bodyPr/>
          <a:lstStyle/>
          <a:p>
            <a:pPr>
              <a:buFont typeface="Wingdings" panose="05000000000000000000" pitchFamily="2" charset="2"/>
              <a:buChar char="Ø"/>
            </a:pPr>
            <a:endParaRPr lang="nl-NL" dirty="0"/>
          </a:p>
          <a:p>
            <a:pPr>
              <a:buFont typeface="Wingdings" panose="05000000000000000000" pitchFamily="2" charset="2"/>
              <a:buChar char="Ø"/>
            </a:pPr>
            <a:r>
              <a:rPr lang="nl-NL" dirty="0"/>
              <a:t>Probleem erkennen </a:t>
            </a:r>
          </a:p>
          <a:p>
            <a:pPr>
              <a:buFont typeface="Wingdings" panose="05000000000000000000" pitchFamily="2" charset="2"/>
              <a:buChar char="Ø"/>
            </a:pPr>
            <a:r>
              <a:rPr lang="nl-NL" dirty="0"/>
              <a:t>Signaleren</a:t>
            </a:r>
          </a:p>
          <a:p>
            <a:pPr>
              <a:buFont typeface="Wingdings" panose="05000000000000000000" pitchFamily="2" charset="2"/>
              <a:buChar char="Ø"/>
            </a:pPr>
            <a:r>
              <a:rPr lang="nl-NL" dirty="0"/>
              <a:t>Bespreekbaar maken</a:t>
            </a:r>
          </a:p>
          <a:p>
            <a:pPr>
              <a:buFont typeface="Wingdings" panose="05000000000000000000" pitchFamily="2" charset="2"/>
              <a:buChar char="Ø"/>
            </a:pPr>
            <a:r>
              <a:rPr lang="nl-NL" dirty="0"/>
              <a:t>Aanpak op maat</a:t>
            </a:r>
          </a:p>
          <a:p>
            <a:pPr>
              <a:buFont typeface="Wingdings" panose="05000000000000000000" pitchFamily="2" charset="2"/>
              <a:buChar char="Ø"/>
            </a:pPr>
            <a:r>
              <a:rPr lang="nl-NL" dirty="0"/>
              <a:t>Effectiviteitonderzoek </a:t>
            </a:r>
          </a:p>
          <a:p>
            <a:endParaRPr lang="nl-NL" dirty="0"/>
          </a:p>
        </p:txBody>
      </p:sp>
      <p:pic>
        <p:nvPicPr>
          <p:cNvPr id="45062" name="Picture 6" descr="Eenzaamheid Loneliness">
            <a:extLst>
              <a:ext uri="{FF2B5EF4-FFF2-40B4-BE49-F238E27FC236}">
                <a16:creationId xmlns:a16="http://schemas.microsoft.com/office/drawing/2014/main" id="{A53D0BED-3B6E-427A-B2B2-762945156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724" y="2409972"/>
            <a:ext cx="3916480" cy="360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1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B5A05-161E-4269-BF50-DD3925EFD37B}"/>
              </a:ext>
            </a:extLst>
          </p:cNvPr>
          <p:cNvSpPr>
            <a:spLocks noGrp="1"/>
          </p:cNvSpPr>
          <p:nvPr>
            <p:ph type="title"/>
          </p:nvPr>
        </p:nvSpPr>
        <p:spPr/>
        <p:txBody>
          <a:bodyPr/>
          <a:lstStyle/>
          <a:p>
            <a:r>
              <a:rPr lang="nl-NL" dirty="0"/>
              <a:t>Wie zijn wij?</a:t>
            </a:r>
          </a:p>
        </p:txBody>
      </p:sp>
      <p:pic>
        <p:nvPicPr>
          <p:cNvPr id="4" name="Tijdelijke aanduiding voor inhoud 3">
            <a:extLst>
              <a:ext uri="{FF2B5EF4-FFF2-40B4-BE49-F238E27FC236}">
                <a16:creationId xmlns:a16="http://schemas.microsoft.com/office/drawing/2014/main" id="{1C3E9F1D-F24F-4A41-A57E-EE3FB65D1D62}"/>
              </a:ext>
            </a:extLst>
          </p:cNvPr>
          <p:cNvPicPr>
            <a:picLocks noGrp="1" noChangeAspect="1"/>
          </p:cNvPicPr>
          <p:nvPr>
            <p:ph sz="quarter" idx="10"/>
          </p:nvPr>
        </p:nvPicPr>
        <p:blipFill>
          <a:blip r:embed="rId2"/>
          <a:stretch>
            <a:fillRect/>
          </a:stretch>
        </p:blipFill>
        <p:spPr>
          <a:xfrm>
            <a:off x="369553" y="1609089"/>
            <a:ext cx="3819255" cy="2147972"/>
          </a:xfrm>
          <a:prstGeom prst="rect">
            <a:avLst/>
          </a:prstGeom>
        </p:spPr>
      </p:pic>
      <p:sp>
        <p:nvSpPr>
          <p:cNvPr id="5" name="Tekstvak 4">
            <a:extLst>
              <a:ext uri="{FF2B5EF4-FFF2-40B4-BE49-F238E27FC236}">
                <a16:creationId xmlns:a16="http://schemas.microsoft.com/office/drawing/2014/main" id="{A6CD5B3A-D44A-4835-98A1-5924E51CF0A4}"/>
              </a:ext>
            </a:extLst>
          </p:cNvPr>
          <p:cNvSpPr txBox="1"/>
          <p:nvPr/>
        </p:nvSpPr>
        <p:spPr>
          <a:xfrm>
            <a:off x="268784" y="1220566"/>
            <a:ext cx="2815620" cy="461665"/>
          </a:xfrm>
          <a:prstGeom prst="rect">
            <a:avLst/>
          </a:prstGeom>
          <a:noFill/>
        </p:spPr>
        <p:txBody>
          <a:bodyPr wrap="square" rtlCol="0">
            <a:spAutoFit/>
          </a:bodyPr>
          <a:lstStyle/>
          <a:p>
            <a:r>
              <a:rPr lang="nl-NL" sz="2400" dirty="0">
                <a:solidFill>
                  <a:srgbClr val="671E45"/>
                </a:solidFill>
                <a:latin typeface="Lucida Sans Unicode"/>
              </a:rPr>
              <a:t>1. Bescherming</a:t>
            </a:r>
            <a:endParaRPr lang="nl-NL" dirty="0"/>
          </a:p>
        </p:txBody>
      </p:sp>
      <p:sp>
        <p:nvSpPr>
          <p:cNvPr id="6" name="Tekstvak 5">
            <a:extLst>
              <a:ext uri="{FF2B5EF4-FFF2-40B4-BE49-F238E27FC236}">
                <a16:creationId xmlns:a16="http://schemas.microsoft.com/office/drawing/2014/main" id="{3093A264-0E08-48B8-910D-3B1AA99B87B2}"/>
              </a:ext>
            </a:extLst>
          </p:cNvPr>
          <p:cNvSpPr txBox="1"/>
          <p:nvPr/>
        </p:nvSpPr>
        <p:spPr>
          <a:xfrm>
            <a:off x="4560967" y="3763698"/>
            <a:ext cx="2815620" cy="461665"/>
          </a:xfrm>
          <a:prstGeom prst="rect">
            <a:avLst/>
          </a:prstGeom>
          <a:noFill/>
        </p:spPr>
        <p:txBody>
          <a:bodyPr wrap="square" rtlCol="0">
            <a:spAutoFit/>
          </a:bodyPr>
          <a:lstStyle/>
          <a:p>
            <a:r>
              <a:rPr lang="nl-NL" sz="2400" dirty="0">
                <a:solidFill>
                  <a:srgbClr val="671E45"/>
                </a:solidFill>
                <a:latin typeface="Lucida Sans Unicode"/>
              </a:rPr>
              <a:t>4. Crisis</a:t>
            </a:r>
            <a:endParaRPr lang="nl-NL" dirty="0"/>
          </a:p>
        </p:txBody>
      </p:sp>
      <p:sp>
        <p:nvSpPr>
          <p:cNvPr id="7" name="Tekstvak 6">
            <a:extLst>
              <a:ext uri="{FF2B5EF4-FFF2-40B4-BE49-F238E27FC236}">
                <a16:creationId xmlns:a16="http://schemas.microsoft.com/office/drawing/2014/main" id="{A3FD145E-6F4C-4EF1-AF83-7F905A42ECDE}"/>
              </a:ext>
            </a:extLst>
          </p:cNvPr>
          <p:cNvSpPr txBox="1"/>
          <p:nvPr/>
        </p:nvSpPr>
        <p:spPr>
          <a:xfrm>
            <a:off x="299595" y="3789207"/>
            <a:ext cx="4160603" cy="830997"/>
          </a:xfrm>
          <a:prstGeom prst="rect">
            <a:avLst/>
          </a:prstGeom>
          <a:noFill/>
        </p:spPr>
        <p:txBody>
          <a:bodyPr wrap="square" rtlCol="0">
            <a:spAutoFit/>
          </a:bodyPr>
          <a:lstStyle/>
          <a:p>
            <a:r>
              <a:rPr lang="nl-NL" sz="2400" dirty="0">
                <a:solidFill>
                  <a:srgbClr val="671E45"/>
                </a:solidFill>
                <a:latin typeface="Lucida Sans Unicode"/>
              </a:rPr>
              <a:t>3. Monitoring, signalering &amp; advies</a:t>
            </a:r>
            <a:endParaRPr lang="nl-NL" dirty="0"/>
          </a:p>
        </p:txBody>
      </p:sp>
      <p:sp>
        <p:nvSpPr>
          <p:cNvPr id="8" name="Tekstvak 7">
            <a:extLst>
              <a:ext uri="{FF2B5EF4-FFF2-40B4-BE49-F238E27FC236}">
                <a16:creationId xmlns:a16="http://schemas.microsoft.com/office/drawing/2014/main" id="{7D079C84-9392-40DA-B4E8-6E71C6E9F3A2}"/>
              </a:ext>
            </a:extLst>
          </p:cNvPr>
          <p:cNvSpPr txBox="1"/>
          <p:nvPr/>
        </p:nvSpPr>
        <p:spPr>
          <a:xfrm>
            <a:off x="4569254" y="1220565"/>
            <a:ext cx="2815620" cy="461665"/>
          </a:xfrm>
          <a:prstGeom prst="rect">
            <a:avLst/>
          </a:prstGeom>
          <a:noFill/>
        </p:spPr>
        <p:txBody>
          <a:bodyPr wrap="square" rtlCol="0">
            <a:spAutoFit/>
          </a:bodyPr>
          <a:lstStyle/>
          <a:p>
            <a:r>
              <a:rPr lang="nl-NL" sz="2400" dirty="0">
                <a:solidFill>
                  <a:srgbClr val="671E45"/>
                </a:solidFill>
                <a:latin typeface="Lucida Sans Unicode"/>
              </a:rPr>
              <a:t>2. Toezicht</a:t>
            </a:r>
            <a:endParaRPr lang="nl-NL" dirty="0"/>
          </a:p>
        </p:txBody>
      </p:sp>
      <p:sp>
        <p:nvSpPr>
          <p:cNvPr id="9" name="Tekstvak 8">
            <a:extLst>
              <a:ext uri="{FF2B5EF4-FFF2-40B4-BE49-F238E27FC236}">
                <a16:creationId xmlns:a16="http://schemas.microsoft.com/office/drawing/2014/main" id="{E6C92F1B-245E-49A3-A372-6C7E07054CF1}"/>
              </a:ext>
            </a:extLst>
          </p:cNvPr>
          <p:cNvSpPr txBox="1"/>
          <p:nvPr/>
        </p:nvSpPr>
        <p:spPr>
          <a:xfrm>
            <a:off x="3442494" y="467396"/>
            <a:ext cx="2815620" cy="584775"/>
          </a:xfrm>
          <a:prstGeom prst="rect">
            <a:avLst/>
          </a:prstGeom>
          <a:noFill/>
        </p:spPr>
        <p:txBody>
          <a:bodyPr wrap="square" rtlCol="0">
            <a:spAutoFit/>
          </a:bodyPr>
          <a:lstStyle/>
          <a:p>
            <a:r>
              <a:rPr lang="nl-NL" sz="3200" b="1" dirty="0">
                <a:solidFill>
                  <a:srgbClr val="671E45"/>
                </a:solidFill>
                <a:latin typeface="Lucida Sans Unicode"/>
              </a:rPr>
              <a:t>4 Pijlers</a:t>
            </a:r>
            <a:endParaRPr lang="nl-NL" sz="2400" b="1" dirty="0"/>
          </a:p>
        </p:txBody>
      </p:sp>
      <p:pic>
        <p:nvPicPr>
          <p:cNvPr id="10" name="Afbeelding 9">
            <a:extLst>
              <a:ext uri="{FF2B5EF4-FFF2-40B4-BE49-F238E27FC236}">
                <a16:creationId xmlns:a16="http://schemas.microsoft.com/office/drawing/2014/main" id="{0864F60A-263E-4904-B841-A15B249DBE43}"/>
              </a:ext>
            </a:extLst>
          </p:cNvPr>
          <p:cNvPicPr>
            <a:picLocks noChangeAspect="1"/>
          </p:cNvPicPr>
          <p:nvPr/>
        </p:nvPicPr>
        <p:blipFill>
          <a:blip r:embed="rId3"/>
          <a:stretch>
            <a:fillRect/>
          </a:stretch>
        </p:blipFill>
        <p:spPr>
          <a:xfrm>
            <a:off x="4569254" y="1609089"/>
            <a:ext cx="4283977" cy="2141989"/>
          </a:xfrm>
          <a:prstGeom prst="rect">
            <a:avLst/>
          </a:prstGeom>
        </p:spPr>
      </p:pic>
      <p:pic>
        <p:nvPicPr>
          <p:cNvPr id="11" name="Afbeelding 10">
            <a:extLst>
              <a:ext uri="{FF2B5EF4-FFF2-40B4-BE49-F238E27FC236}">
                <a16:creationId xmlns:a16="http://schemas.microsoft.com/office/drawing/2014/main" id="{320469BB-3400-4423-9EF9-057DC07DEC2B}"/>
              </a:ext>
            </a:extLst>
          </p:cNvPr>
          <p:cNvPicPr>
            <a:picLocks noChangeAspect="1"/>
          </p:cNvPicPr>
          <p:nvPr/>
        </p:nvPicPr>
        <p:blipFill>
          <a:blip r:embed="rId4"/>
          <a:stretch>
            <a:fillRect/>
          </a:stretch>
        </p:blipFill>
        <p:spPr>
          <a:xfrm>
            <a:off x="430060" y="4513619"/>
            <a:ext cx="3758748" cy="2038813"/>
          </a:xfrm>
          <a:prstGeom prst="rect">
            <a:avLst/>
          </a:prstGeom>
        </p:spPr>
      </p:pic>
      <p:pic>
        <p:nvPicPr>
          <p:cNvPr id="12" name="Afbeelding 11">
            <a:extLst>
              <a:ext uri="{FF2B5EF4-FFF2-40B4-BE49-F238E27FC236}">
                <a16:creationId xmlns:a16="http://schemas.microsoft.com/office/drawing/2014/main" id="{47725A8A-44A9-4344-8F7F-B729C4331E4E}"/>
              </a:ext>
            </a:extLst>
          </p:cNvPr>
          <p:cNvPicPr>
            <a:picLocks noChangeAspect="1"/>
          </p:cNvPicPr>
          <p:nvPr/>
        </p:nvPicPr>
        <p:blipFill>
          <a:blip r:embed="rId5"/>
          <a:stretch>
            <a:fillRect/>
          </a:stretch>
        </p:blipFill>
        <p:spPr>
          <a:xfrm>
            <a:off x="4691469" y="4303855"/>
            <a:ext cx="3652832" cy="2248577"/>
          </a:xfrm>
          <a:prstGeom prst="rect">
            <a:avLst/>
          </a:prstGeom>
        </p:spPr>
      </p:pic>
    </p:spTree>
    <p:extLst>
      <p:ext uri="{BB962C8B-B14F-4D97-AF65-F5344CB8AC3E}">
        <p14:creationId xmlns:p14="http://schemas.microsoft.com/office/powerpoint/2010/main" val="34365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23898-B829-47CB-85C3-5F39B4DAEEFD}"/>
              </a:ext>
            </a:extLst>
          </p:cNvPr>
          <p:cNvSpPr>
            <a:spLocks noGrp="1"/>
          </p:cNvSpPr>
          <p:nvPr>
            <p:ph type="title"/>
          </p:nvPr>
        </p:nvSpPr>
        <p:spPr/>
        <p:txBody>
          <a:bodyPr/>
          <a:lstStyle/>
          <a:p>
            <a:r>
              <a:rPr lang="nl-NL" dirty="0"/>
              <a:t>GGD en eenzaamheid </a:t>
            </a:r>
          </a:p>
        </p:txBody>
      </p:sp>
      <p:sp>
        <p:nvSpPr>
          <p:cNvPr id="3" name="Tijdelijke aanduiding voor inhoud 2">
            <a:extLst>
              <a:ext uri="{FF2B5EF4-FFF2-40B4-BE49-F238E27FC236}">
                <a16:creationId xmlns:a16="http://schemas.microsoft.com/office/drawing/2014/main" id="{1128BB04-BA3E-470A-AEDC-96830DDB3046}"/>
              </a:ext>
            </a:extLst>
          </p:cNvPr>
          <p:cNvSpPr>
            <a:spLocks noGrp="1"/>
          </p:cNvSpPr>
          <p:nvPr>
            <p:ph sz="quarter" idx="10"/>
          </p:nvPr>
        </p:nvSpPr>
        <p:spPr/>
        <p:txBody>
          <a:bodyPr/>
          <a:lstStyle/>
          <a:p>
            <a:r>
              <a:rPr lang="nl-NL" dirty="0"/>
              <a:t>GGD werkt vanuit WPG = preventie en vangnet</a:t>
            </a:r>
          </a:p>
          <a:p>
            <a:endParaRPr lang="nl-NL" dirty="0"/>
          </a:p>
          <a:p>
            <a:pPr>
              <a:buFont typeface="Arial" panose="020B0604020202020204" pitchFamily="34" charset="0"/>
              <a:buChar char="•"/>
            </a:pPr>
            <a:r>
              <a:rPr lang="nl-NL" dirty="0"/>
              <a:t>Onderzoek (monitors)</a:t>
            </a:r>
          </a:p>
          <a:p>
            <a:pPr>
              <a:buFont typeface="Arial" panose="020B0604020202020204" pitchFamily="34" charset="0"/>
              <a:buChar char="•"/>
            </a:pPr>
            <a:r>
              <a:rPr lang="nl-NL" dirty="0"/>
              <a:t>Kwalitatief onderzoek (focusgroepen/interviews) </a:t>
            </a:r>
          </a:p>
          <a:p>
            <a:pPr>
              <a:buFont typeface="Arial" panose="020B0604020202020204" pitchFamily="34" charset="0"/>
              <a:buChar char="•"/>
            </a:pPr>
            <a:r>
              <a:rPr lang="nl-NL" dirty="0"/>
              <a:t>Kennisdeling over preventie en aanpak</a:t>
            </a:r>
          </a:p>
          <a:p>
            <a:pPr>
              <a:buFont typeface="Arial" panose="020B0604020202020204" pitchFamily="34" charset="0"/>
              <a:buChar char="•"/>
            </a:pPr>
            <a:r>
              <a:rPr lang="nl-NL" dirty="0"/>
              <a:t>Procesregie (netwerken rondom eenzaamheid versterken)</a:t>
            </a:r>
          </a:p>
          <a:p>
            <a:pPr>
              <a:buFont typeface="Arial" panose="020B0604020202020204" pitchFamily="34" charset="0"/>
              <a:buChar char="•"/>
            </a:pPr>
            <a:r>
              <a:rPr lang="nl-NL" dirty="0"/>
              <a:t>Projectleiding</a:t>
            </a:r>
          </a:p>
          <a:p>
            <a:pPr>
              <a:buFont typeface="Arial" panose="020B0604020202020204" pitchFamily="34" charset="0"/>
              <a:buChar char="•"/>
            </a:pPr>
            <a:r>
              <a:rPr lang="nl-NL" dirty="0"/>
              <a:t>Train- de trainer trainingen</a:t>
            </a:r>
          </a:p>
          <a:p>
            <a:endParaRPr lang="nl-NL" dirty="0"/>
          </a:p>
          <a:p>
            <a:endParaRPr lang="nl-NL" dirty="0"/>
          </a:p>
          <a:p>
            <a:endParaRPr lang="nl-NL" dirty="0"/>
          </a:p>
        </p:txBody>
      </p:sp>
    </p:spTree>
    <p:extLst>
      <p:ext uri="{BB962C8B-B14F-4D97-AF65-F5344CB8AC3E}">
        <p14:creationId xmlns:p14="http://schemas.microsoft.com/office/powerpoint/2010/main" val="387716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4F64CFA-2004-43E6-9411-7881B6D55F12}"/>
              </a:ext>
            </a:extLst>
          </p:cNvPr>
          <p:cNvPicPr>
            <a:picLocks noChangeAspect="1"/>
          </p:cNvPicPr>
          <p:nvPr/>
        </p:nvPicPr>
        <p:blipFill>
          <a:blip r:embed="rId3"/>
          <a:stretch>
            <a:fillRect/>
          </a:stretch>
        </p:blipFill>
        <p:spPr>
          <a:xfrm>
            <a:off x="1" y="889359"/>
            <a:ext cx="8791662" cy="5475522"/>
          </a:xfrm>
          <a:prstGeom prst="rect">
            <a:avLst/>
          </a:prstGeom>
        </p:spPr>
      </p:pic>
      <p:sp>
        <p:nvSpPr>
          <p:cNvPr id="9218" name="Titel 1">
            <a:extLst>
              <a:ext uri="{FF2B5EF4-FFF2-40B4-BE49-F238E27FC236}">
                <a16:creationId xmlns:a16="http://schemas.microsoft.com/office/drawing/2014/main" id="{E4309E00-195A-4E3F-BBD4-66EE07CE9013}"/>
              </a:ext>
            </a:extLst>
          </p:cNvPr>
          <p:cNvSpPr>
            <a:spLocks noGrp="1"/>
          </p:cNvSpPr>
          <p:nvPr>
            <p:ph type="title"/>
          </p:nvPr>
        </p:nvSpPr>
        <p:spPr/>
        <p:txBody>
          <a:bodyPr/>
          <a:lstStyle/>
          <a:p>
            <a:pPr eaLnBrk="1" hangingPunct="1"/>
            <a:r>
              <a:rPr lang="en-US" altLang="nl-NL" dirty="0">
                <a:latin typeface="Lucida Sans Unicode" panose="020B0602030504020204" pitchFamily="34" charset="0"/>
                <a:cs typeface="Lucida Sans Unicode" panose="020B0602030504020204" pitchFamily="34" charset="0"/>
              </a:rPr>
              <a:t>Hoe </a:t>
            </a:r>
            <a:r>
              <a:rPr lang="en-US" altLang="nl-NL" dirty="0" err="1">
                <a:latin typeface="Lucida Sans Unicode" panose="020B0602030504020204" pitchFamily="34" charset="0"/>
                <a:cs typeface="Lucida Sans Unicode" panose="020B0602030504020204" pitchFamily="34" charset="0"/>
              </a:rPr>
              <a:t>vaak</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komt</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eenzaamheid</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voor</a:t>
            </a:r>
            <a:r>
              <a:rPr lang="en-US" altLang="nl-NL" dirty="0">
                <a:latin typeface="Lucida Sans Unicode" panose="020B0602030504020204" pitchFamily="34" charset="0"/>
                <a:cs typeface="Lucida Sans Unicode" panose="020B0602030504020204" pitchFamily="34" charset="0"/>
              </a:rPr>
              <a:t>?</a:t>
            </a:r>
            <a:endParaRPr lang="nl-NL" altLang="nl-NL" dirty="0">
              <a:latin typeface="Lucida Sans Unicode" panose="020B0602030504020204" pitchFamily="34" charset="0"/>
              <a:cs typeface="Lucida Sans Unicode" panose="020B0602030504020204" pitchFamily="34" charset="0"/>
            </a:endParaRPr>
          </a:p>
        </p:txBody>
      </p:sp>
      <p:sp>
        <p:nvSpPr>
          <p:cNvPr id="9219" name="Tijdelijke aanduiding voor inhoud 2">
            <a:extLst>
              <a:ext uri="{FF2B5EF4-FFF2-40B4-BE49-F238E27FC236}">
                <a16:creationId xmlns:a16="http://schemas.microsoft.com/office/drawing/2014/main" id="{9378BE2D-F5F4-4FD8-B15A-6F8BE46EE374}"/>
              </a:ext>
            </a:extLst>
          </p:cNvPr>
          <p:cNvSpPr>
            <a:spLocks noGrp="1"/>
          </p:cNvSpPr>
          <p:nvPr>
            <p:ph sz="quarter" idx="10"/>
          </p:nvPr>
        </p:nvSpPr>
        <p:spPr>
          <a:xfrm>
            <a:off x="1412240" y="1533843"/>
            <a:ext cx="7670800" cy="2644775"/>
          </a:xfrm>
        </p:spPr>
        <p:txBody>
          <a:bodyPr/>
          <a:lstStyle/>
          <a:p>
            <a:pPr marL="0" indent="0" eaLnBrk="1" hangingPunct="1"/>
            <a:r>
              <a:rPr lang="en-US" altLang="nl-NL" b="1" dirty="0">
                <a:latin typeface="Lucida Sans Unicode" panose="020B0602030504020204" pitchFamily="34" charset="0"/>
              </a:rPr>
              <a:t>	</a:t>
            </a:r>
            <a:r>
              <a:rPr lang="en-US" altLang="nl-NL" b="1" dirty="0" err="1">
                <a:latin typeface="Lucida Sans Unicode" panose="020B0602030504020204" pitchFamily="34" charset="0"/>
              </a:rPr>
              <a:t>Eenzaamheid</a:t>
            </a:r>
            <a:r>
              <a:rPr lang="en-US" altLang="nl-NL" b="1" dirty="0">
                <a:latin typeface="Lucida Sans Unicode" panose="020B0602030504020204" pitchFamily="34" charset="0"/>
              </a:rPr>
              <a:t> in Nederland:</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endParaRPr lang="nl-NL" altLang="nl-NL" dirty="0">
              <a:latin typeface="Lucida Sans Unicode" panose="020B0602030504020204" pitchFamily="34" charset="0"/>
            </a:endParaRPr>
          </a:p>
        </p:txBody>
      </p:sp>
      <p:sp>
        <p:nvSpPr>
          <p:cNvPr id="2" name="Ovaal 1">
            <a:extLst>
              <a:ext uri="{FF2B5EF4-FFF2-40B4-BE49-F238E27FC236}">
                <a16:creationId xmlns:a16="http://schemas.microsoft.com/office/drawing/2014/main" id="{04C58C66-8738-4F78-969B-CC1B67D5F586}"/>
              </a:ext>
            </a:extLst>
          </p:cNvPr>
          <p:cNvSpPr/>
          <p:nvPr/>
        </p:nvSpPr>
        <p:spPr>
          <a:xfrm>
            <a:off x="6918841" y="1170432"/>
            <a:ext cx="1609344" cy="49133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E4309E00-195A-4E3F-BBD4-66EE07CE9013}"/>
              </a:ext>
            </a:extLst>
          </p:cNvPr>
          <p:cNvSpPr>
            <a:spLocks noGrp="1"/>
          </p:cNvSpPr>
          <p:nvPr>
            <p:ph type="title"/>
          </p:nvPr>
        </p:nvSpPr>
        <p:spPr/>
        <p:txBody>
          <a:bodyPr/>
          <a:lstStyle/>
          <a:p>
            <a:pPr eaLnBrk="1" hangingPunct="1"/>
            <a:r>
              <a:rPr lang="en-US" altLang="nl-NL" dirty="0">
                <a:latin typeface="Lucida Sans Unicode" panose="020B0602030504020204" pitchFamily="34" charset="0"/>
                <a:cs typeface="Lucida Sans Unicode" panose="020B0602030504020204" pitchFamily="34" charset="0"/>
              </a:rPr>
              <a:t>Hoe </a:t>
            </a:r>
            <a:r>
              <a:rPr lang="en-US" altLang="nl-NL" dirty="0" err="1">
                <a:latin typeface="Lucida Sans Unicode" panose="020B0602030504020204" pitchFamily="34" charset="0"/>
                <a:cs typeface="Lucida Sans Unicode" panose="020B0602030504020204" pitchFamily="34" charset="0"/>
              </a:rPr>
              <a:t>vaak</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komt</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eenzaamheid</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voor</a:t>
            </a:r>
            <a:r>
              <a:rPr lang="en-US" altLang="nl-NL" dirty="0">
                <a:latin typeface="Lucida Sans Unicode" panose="020B0602030504020204" pitchFamily="34" charset="0"/>
                <a:cs typeface="Lucida Sans Unicode" panose="020B0602030504020204" pitchFamily="34" charset="0"/>
              </a:rPr>
              <a:t>?</a:t>
            </a:r>
            <a:endParaRPr lang="nl-NL" altLang="nl-NL" dirty="0">
              <a:latin typeface="Lucida Sans Unicode" panose="020B0602030504020204" pitchFamily="34" charset="0"/>
              <a:cs typeface="Lucida Sans Unicode" panose="020B0602030504020204" pitchFamily="34" charset="0"/>
            </a:endParaRPr>
          </a:p>
        </p:txBody>
      </p:sp>
      <p:sp>
        <p:nvSpPr>
          <p:cNvPr id="9219" name="Tijdelijke aanduiding voor inhoud 2">
            <a:extLst>
              <a:ext uri="{FF2B5EF4-FFF2-40B4-BE49-F238E27FC236}">
                <a16:creationId xmlns:a16="http://schemas.microsoft.com/office/drawing/2014/main" id="{9378BE2D-F5F4-4FD8-B15A-6F8BE46EE374}"/>
              </a:ext>
            </a:extLst>
          </p:cNvPr>
          <p:cNvSpPr>
            <a:spLocks noGrp="1"/>
          </p:cNvSpPr>
          <p:nvPr>
            <p:ph sz="quarter" idx="10"/>
          </p:nvPr>
        </p:nvSpPr>
        <p:spPr>
          <a:xfrm>
            <a:off x="1412240" y="1533843"/>
            <a:ext cx="5720080" cy="672909"/>
          </a:xfrm>
        </p:spPr>
        <p:txBody>
          <a:bodyPr/>
          <a:lstStyle/>
          <a:p>
            <a:pPr marL="0" indent="0" eaLnBrk="1" hangingPunct="1"/>
            <a:r>
              <a:rPr lang="en-US" altLang="nl-NL" b="1" dirty="0">
                <a:latin typeface="Lucida Sans Unicode" panose="020B0602030504020204" pitchFamily="34" charset="0"/>
              </a:rPr>
              <a:t>	</a:t>
            </a:r>
            <a:r>
              <a:rPr lang="en-US" altLang="nl-NL" b="1" dirty="0" err="1">
                <a:latin typeface="Lucida Sans Unicode" panose="020B0602030504020204" pitchFamily="34" charset="0"/>
              </a:rPr>
              <a:t>Eenzaamheid</a:t>
            </a:r>
            <a:r>
              <a:rPr lang="en-US" altLang="nl-NL" b="1" dirty="0">
                <a:latin typeface="Lucida Sans Unicode" panose="020B0602030504020204" pitchFamily="34" charset="0"/>
              </a:rPr>
              <a:t> in Noord-Holland:</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endParaRPr lang="nl-NL" altLang="nl-NL" dirty="0">
              <a:latin typeface="Lucida Sans Unicode" panose="020B0602030504020204" pitchFamily="34" charset="0"/>
            </a:endParaRPr>
          </a:p>
        </p:txBody>
      </p:sp>
      <p:graphicFrame>
        <p:nvGraphicFramePr>
          <p:cNvPr id="6" name="Grafiek 5">
            <a:extLst>
              <a:ext uri="{FF2B5EF4-FFF2-40B4-BE49-F238E27FC236}">
                <a16:creationId xmlns:a16="http://schemas.microsoft.com/office/drawing/2014/main" id="{6B0CE7B1-9BE3-4886-AC03-2C8F73895069}"/>
              </a:ext>
            </a:extLst>
          </p:cNvPr>
          <p:cNvGraphicFramePr/>
          <p:nvPr>
            <p:extLst>
              <p:ext uri="{D42A27DB-BD31-4B8C-83A1-F6EECF244321}">
                <p14:modId xmlns:p14="http://schemas.microsoft.com/office/powerpoint/2010/main" val="3581434681"/>
              </p:ext>
            </p:extLst>
          </p:nvPr>
        </p:nvGraphicFramePr>
        <p:xfrm>
          <a:off x="178604" y="2206754"/>
          <a:ext cx="2821299" cy="3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ek 7">
            <a:extLst>
              <a:ext uri="{FF2B5EF4-FFF2-40B4-BE49-F238E27FC236}">
                <a16:creationId xmlns:a16="http://schemas.microsoft.com/office/drawing/2014/main" id="{4160ACD0-70CE-4CCB-8866-707A2A7ED291}"/>
              </a:ext>
            </a:extLst>
          </p:cNvPr>
          <p:cNvGraphicFramePr/>
          <p:nvPr>
            <p:extLst>
              <p:ext uri="{D42A27DB-BD31-4B8C-83A1-F6EECF244321}">
                <p14:modId xmlns:p14="http://schemas.microsoft.com/office/powerpoint/2010/main" val="3523592778"/>
              </p:ext>
            </p:extLst>
          </p:nvPr>
        </p:nvGraphicFramePr>
        <p:xfrm>
          <a:off x="3101453" y="2206754"/>
          <a:ext cx="2970498" cy="3108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ek 9">
            <a:extLst>
              <a:ext uri="{FF2B5EF4-FFF2-40B4-BE49-F238E27FC236}">
                <a16:creationId xmlns:a16="http://schemas.microsoft.com/office/drawing/2014/main" id="{FCAF32AC-6EA6-4549-B37A-CB2AD152E765}"/>
              </a:ext>
            </a:extLst>
          </p:cNvPr>
          <p:cNvGraphicFramePr/>
          <p:nvPr>
            <p:extLst>
              <p:ext uri="{D42A27DB-BD31-4B8C-83A1-F6EECF244321}">
                <p14:modId xmlns:p14="http://schemas.microsoft.com/office/powerpoint/2010/main" val="640444091"/>
              </p:ext>
            </p:extLst>
          </p:nvPr>
        </p:nvGraphicFramePr>
        <p:xfrm>
          <a:off x="6173501" y="2206752"/>
          <a:ext cx="2970498" cy="3108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6273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155F7-79E2-47D5-B8D0-4A7F2E0D2D32}"/>
              </a:ext>
            </a:extLst>
          </p:cNvPr>
          <p:cNvSpPr>
            <a:spLocks noGrp="1"/>
          </p:cNvSpPr>
          <p:nvPr>
            <p:ph type="title"/>
          </p:nvPr>
        </p:nvSpPr>
        <p:spPr/>
        <p:txBody>
          <a:bodyPr/>
          <a:lstStyle/>
          <a:p>
            <a:r>
              <a:rPr lang="en-US" altLang="nl-NL" dirty="0" err="1">
                <a:latin typeface="Lucida Sans Unicode" panose="020B0602030504020204" pitchFamily="34" charset="0"/>
                <a:cs typeface="Lucida Sans Unicode" panose="020B0602030504020204" pitchFamily="34" charset="0"/>
              </a:rPr>
              <a:t>Fundamentele</a:t>
            </a:r>
            <a:r>
              <a:rPr lang="en-US" altLang="nl-NL" dirty="0">
                <a:latin typeface="Lucida Sans Unicode" panose="020B0602030504020204" pitchFamily="34" charset="0"/>
                <a:cs typeface="Lucida Sans Unicode" panose="020B0602030504020204" pitchFamily="34" charset="0"/>
              </a:rPr>
              <a:t> </a:t>
            </a:r>
            <a:r>
              <a:rPr lang="en-US" altLang="nl-NL" dirty="0" err="1">
                <a:latin typeface="Lucida Sans Unicode" panose="020B0602030504020204" pitchFamily="34" charset="0"/>
                <a:cs typeface="Lucida Sans Unicode" panose="020B0602030504020204" pitchFamily="34" charset="0"/>
              </a:rPr>
              <a:t>behoefte</a:t>
            </a:r>
            <a:endParaRPr lang="nl-NL" dirty="0"/>
          </a:p>
        </p:txBody>
      </p:sp>
      <p:pic>
        <p:nvPicPr>
          <p:cNvPr id="8" name="Afbeelding 7">
            <a:extLst>
              <a:ext uri="{FF2B5EF4-FFF2-40B4-BE49-F238E27FC236}">
                <a16:creationId xmlns:a16="http://schemas.microsoft.com/office/drawing/2014/main" id="{A026BCA2-67EE-4748-965A-3AF70A43B5A4}"/>
              </a:ext>
            </a:extLst>
          </p:cNvPr>
          <p:cNvPicPr>
            <a:picLocks noChangeAspect="1"/>
          </p:cNvPicPr>
          <p:nvPr/>
        </p:nvPicPr>
        <p:blipFill>
          <a:blip r:embed="rId2"/>
          <a:stretch>
            <a:fillRect/>
          </a:stretch>
        </p:blipFill>
        <p:spPr>
          <a:xfrm>
            <a:off x="109730" y="1901952"/>
            <a:ext cx="4896203" cy="3218688"/>
          </a:xfrm>
          <a:prstGeom prst="rect">
            <a:avLst/>
          </a:prstGeom>
        </p:spPr>
      </p:pic>
      <p:pic>
        <p:nvPicPr>
          <p:cNvPr id="9" name="Afbeelding 8">
            <a:extLst>
              <a:ext uri="{FF2B5EF4-FFF2-40B4-BE49-F238E27FC236}">
                <a16:creationId xmlns:a16="http://schemas.microsoft.com/office/drawing/2014/main" id="{ADC79885-BF09-40D6-8F39-8460F029DE8D}"/>
              </a:ext>
            </a:extLst>
          </p:cNvPr>
          <p:cNvPicPr>
            <a:picLocks noChangeAspect="1"/>
          </p:cNvPicPr>
          <p:nvPr/>
        </p:nvPicPr>
        <p:blipFill>
          <a:blip r:embed="rId3"/>
          <a:stretch>
            <a:fillRect/>
          </a:stretch>
        </p:blipFill>
        <p:spPr>
          <a:xfrm>
            <a:off x="5005933" y="1901952"/>
            <a:ext cx="4026334" cy="3218688"/>
          </a:xfrm>
          <a:prstGeom prst="rect">
            <a:avLst/>
          </a:prstGeom>
        </p:spPr>
      </p:pic>
    </p:spTree>
    <p:extLst>
      <p:ext uri="{BB962C8B-B14F-4D97-AF65-F5344CB8AC3E}">
        <p14:creationId xmlns:p14="http://schemas.microsoft.com/office/powerpoint/2010/main" val="359131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3165581-AD5E-438E-851C-8254D407AFF0}"/>
              </a:ext>
            </a:extLst>
          </p:cNvPr>
          <p:cNvPicPr>
            <a:picLocks noChangeAspect="1"/>
          </p:cNvPicPr>
          <p:nvPr/>
        </p:nvPicPr>
        <p:blipFill>
          <a:blip r:embed="rId3"/>
          <a:stretch>
            <a:fillRect/>
          </a:stretch>
        </p:blipFill>
        <p:spPr>
          <a:xfrm>
            <a:off x="805342" y="2862743"/>
            <a:ext cx="8221211" cy="4110606"/>
          </a:xfrm>
          <a:prstGeom prst="rect">
            <a:avLst/>
          </a:prstGeom>
        </p:spPr>
      </p:pic>
      <p:sp>
        <p:nvSpPr>
          <p:cNvPr id="7170" name="Titel 1">
            <a:extLst>
              <a:ext uri="{FF2B5EF4-FFF2-40B4-BE49-F238E27FC236}">
                <a16:creationId xmlns:a16="http://schemas.microsoft.com/office/drawing/2014/main" id="{D6152CDD-FF45-4AC6-91C9-68F600E816E7}"/>
              </a:ext>
            </a:extLst>
          </p:cNvPr>
          <p:cNvSpPr>
            <a:spLocks noGrp="1"/>
          </p:cNvSpPr>
          <p:nvPr>
            <p:ph type="title"/>
          </p:nvPr>
        </p:nvSpPr>
        <p:spPr/>
        <p:txBody>
          <a:bodyPr/>
          <a:lstStyle/>
          <a:p>
            <a:pPr eaLnBrk="1" hangingPunct="1"/>
            <a:r>
              <a:rPr lang="nl-NL" altLang="nl-NL" dirty="0">
                <a:latin typeface="Lucida Sans Unicode" panose="020B0602030504020204" pitchFamily="34" charset="0"/>
                <a:cs typeface="Lucida Sans Unicode" panose="020B0602030504020204" pitchFamily="34" charset="0"/>
              </a:rPr>
              <a:t>Wat is eenzaamheid?</a:t>
            </a:r>
          </a:p>
        </p:txBody>
      </p:sp>
      <p:sp>
        <p:nvSpPr>
          <p:cNvPr id="7171" name="Tijdelijke aanduiding voor inhoud 2">
            <a:extLst>
              <a:ext uri="{FF2B5EF4-FFF2-40B4-BE49-F238E27FC236}">
                <a16:creationId xmlns:a16="http://schemas.microsoft.com/office/drawing/2014/main" id="{ECBFE1A0-4ED0-4CEB-AF78-332E85A295A0}"/>
              </a:ext>
            </a:extLst>
          </p:cNvPr>
          <p:cNvSpPr>
            <a:spLocks noGrp="1"/>
          </p:cNvSpPr>
          <p:nvPr>
            <p:ph sz="quarter" idx="10"/>
          </p:nvPr>
        </p:nvSpPr>
        <p:spPr>
          <a:xfrm>
            <a:off x="179388" y="1258888"/>
            <a:ext cx="8783637" cy="2910776"/>
          </a:xfrm>
        </p:spPr>
        <p:txBody>
          <a:bodyPr/>
          <a:lstStyle/>
          <a:p>
            <a:pPr marL="0" indent="0">
              <a:buNone/>
            </a:pPr>
            <a:endParaRPr lang="nl-NL" dirty="0"/>
          </a:p>
          <a:p>
            <a:pPr marL="0" indent="0">
              <a:buNone/>
            </a:pPr>
            <a:r>
              <a:rPr lang="nl-NL" dirty="0"/>
              <a:t>Eenzaamheid is het subjectief ervaren van een onplezierig of ontoelaatbaar gemis aan (kwaliteit van) bepaalde sociale relaties. (</a:t>
            </a:r>
            <a:r>
              <a:rPr lang="nl-NL" i="1" dirty="0"/>
              <a:t>Professor De Jong –Gierveld)</a:t>
            </a:r>
          </a:p>
          <a:p>
            <a:pPr marL="0" indent="0">
              <a:buNone/>
            </a:pPr>
            <a:endParaRPr lang="nl-NL" i="1" dirty="0"/>
          </a:p>
          <a:p>
            <a:pPr marL="0" indent="0">
              <a:buNone/>
            </a:pPr>
            <a:r>
              <a:rPr lang="nl-NL" dirty="0"/>
              <a:t>Sociale/emotionele eenzaamheid</a:t>
            </a:r>
          </a:p>
          <a:p>
            <a:pPr marL="0" indent="0" eaLnBrk="1" hangingPunct="1">
              <a:defRPr/>
            </a:pPr>
            <a:endParaRPr lang="en-US" altLang="nl-NL" b="1" dirty="0">
              <a:latin typeface="Lucida Sans Unicode" panose="020B0602030504020204" pitchFamily="34" charset="0"/>
              <a:ea typeface="ＭＳ Ｐゴシック" panose="020B0600070205080204" pitchFamily="34" charset="-128"/>
            </a:endParaRPr>
          </a:p>
          <a:p>
            <a:pPr marL="0" indent="0" eaLnBrk="1" hangingPunct="1">
              <a:defRPr/>
            </a:pPr>
            <a:endParaRPr lang="en-US" altLang="nl-NL" b="1" dirty="0">
              <a:latin typeface="Lucida Sans Unicode" panose="020B0602030504020204" pitchFamily="34" charset="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D47EB-AE0A-4084-8E79-77B26066FC74}"/>
              </a:ext>
            </a:extLst>
          </p:cNvPr>
          <p:cNvSpPr>
            <a:spLocks noGrp="1"/>
          </p:cNvSpPr>
          <p:nvPr>
            <p:ph type="title"/>
          </p:nvPr>
        </p:nvSpPr>
        <p:spPr/>
        <p:txBody>
          <a:bodyPr/>
          <a:lstStyle/>
          <a:p>
            <a:r>
              <a:rPr lang="nl-NL" dirty="0"/>
              <a:t>Project eenzaamheid Den Helder</a:t>
            </a:r>
          </a:p>
        </p:txBody>
      </p:sp>
      <p:sp>
        <p:nvSpPr>
          <p:cNvPr id="3" name="Tijdelijke aanduiding voor inhoud 2">
            <a:extLst>
              <a:ext uri="{FF2B5EF4-FFF2-40B4-BE49-F238E27FC236}">
                <a16:creationId xmlns:a16="http://schemas.microsoft.com/office/drawing/2014/main" id="{73E9413C-06C0-4F52-BA9F-FA22B93941A5}"/>
              </a:ext>
            </a:extLst>
          </p:cNvPr>
          <p:cNvSpPr>
            <a:spLocks noGrp="1"/>
          </p:cNvSpPr>
          <p:nvPr>
            <p:ph sz="quarter" idx="10"/>
          </p:nvPr>
        </p:nvSpPr>
        <p:spPr>
          <a:xfrm>
            <a:off x="325304" y="1606051"/>
            <a:ext cx="8783637" cy="4052367"/>
          </a:xfrm>
        </p:spPr>
        <p:txBody>
          <a:bodyPr/>
          <a:lstStyle/>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r>
              <a:rPr lang="nl-NL" dirty="0"/>
              <a:t>Eenzaam ben je niet alleen</a:t>
            </a:r>
          </a:p>
          <a:p>
            <a:pPr>
              <a:buFont typeface="Wingdings" panose="05000000000000000000" pitchFamily="2" charset="2"/>
              <a:buChar char="Ø"/>
            </a:pPr>
            <a:r>
              <a:rPr lang="nl-NL" dirty="0"/>
              <a:t>Ouderen 75+</a:t>
            </a:r>
          </a:p>
          <a:p>
            <a:pPr>
              <a:buFont typeface="Wingdings" panose="05000000000000000000" pitchFamily="2" charset="2"/>
              <a:buChar char="Ø"/>
            </a:pPr>
            <a:r>
              <a:rPr lang="nl-NL" dirty="0"/>
              <a:t>Gezondheidsmonitor 2016</a:t>
            </a:r>
          </a:p>
          <a:p>
            <a:pPr>
              <a:buFont typeface="Wingdings" panose="05000000000000000000" pitchFamily="2" charset="2"/>
              <a:buChar char="Ø"/>
            </a:pPr>
            <a:r>
              <a:rPr lang="nl-NL" dirty="0"/>
              <a:t>Huisbezoeken</a:t>
            </a:r>
          </a:p>
          <a:p>
            <a:pPr>
              <a:buFont typeface="Wingdings" panose="05000000000000000000" pitchFamily="2" charset="2"/>
              <a:buChar char="Ø"/>
            </a:pPr>
            <a:r>
              <a:rPr lang="nl-NL" dirty="0"/>
              <a:t>Interviews</a:t>
            </a:r>
          </a:p>
          <a:p>
            <a:pPr>
              <a:buFont typeface="Wingdings" panose="05000000000000000000" pitchFamily="2" charset="2"/>
              <a:buChar char="Ø"/>
            </a:pPr>
            <a:r>
              <a:rPr lang="nl-NL" dirty="0"/>
              <a:t>Netwerk versterken</a:t>
            </a:r>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pic>
        <p:nvPicPr>
          <p:cNvPr id="4" name="Afbeelding 3">
            <a:extLst>
              <a:ext uri="{FF2B5EF4-FFF2-40B4-BE49-F238E27FC236}">
                <a16:creationId xmlns:a16="http://schemas.microsoft.com/office/drawing/2014/main" id="{BA35EA01-0353-485F-8B64-15B3EEE13B6B}"/>
              </a:ext>
            </a:extLst>
          </p:cNvPr>
          <p:cNvPicPr>
            <a:picLocks noChangeAspect="1"/>
          </p:cNvPicPr>
          <p:nvPr/>
        </p:nvPicPr>
        <p:blipFill>
          <a:blip r:embed="rId2"/>
          <a:stretch>
            <a:fillRect/>
          </a:stretch>
        </p:blipFill>
        <p:spPr>
          <a:xfrm>
            <a:off x="180000" y="1402387"/>
            <a:ext cx="2175803" cy="1087902"/>
          </a:xfrm>
          <a:prstGeom prst="rect">
            <a:avLst/>
          </a:prstGeom>
        </p:spPr>
      </p:pic>
      <p:pic>
        <p:nvPicPr>
          <p:cNvPr id="5" name="Afbeelding 4">
            <a:extLst>
              <a:ext uri="{FF2B5EF4-FFF2-40B4-BE49-F238E27FC236}">
                <a16:creationId xmlns:a16="http://schemas.microsoft.com/office/drawing/2014/main" id="{B0882C4B-A248-4550-93E2-A36A83D03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803" y="1606051"/>
            <a:ext cx="3667125" cy="1247775"/>
          </a:xfrm>
          <a:prstGeom prst="rect">
            <a:avLst/>
          </a:prstGeom>
        </p:spPr>
      </p:pic>
      <p:pic>
        <p:nvPicPr>
          <p:cNvPr id="6" name="Afbeelding 5">
            <a:extLst>
              <a:ext uri="{FF2B5EF4-FFF2-40B4-BE49-F238E27FC236}">
                <a16:creationId xmlns:a16="http://schemas.microsoft.com/office/drawing/2014/main" id="{0850ACB9-20CE-4466-A15A-D2B43AC1D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928" y="1146238"/>
            <a:ext cx="2857500" cy="1600200"/>
          </a:xfrm>
          <a:prstGeom prst="rect">
            <a:avLst/>
          </a:prstGeom>
        </p:spPr>
      </p:pic>
      <p:pic>
        <p:nvPicPr>
          <p:cNvPr id="8" name="Afbeelding 7">
            <a:extLst>
              <a:ext uri="{FF2B5EF4-FFF2-40B4-BE49-F238E27FC236}">
                <a16:creationId xmlns:a16="http://schemas.microsoft.com/office/drawing/2014/main" id="{E2CD948B-E2EA-4CD7-B9C0-E27AC0F5639F}"/>
              </a:ext>
            </a:extLst>
          </p:cNvPr>
          <p:cNvPicPr>
            <a:picLocks noChangeAspect="1"/>
          </p:cNvPicPr>
          <p:nvPr/>
        </p:nvPicPr>
        <p:blipFill>
          <a:blip r:embed="rId5"/>
          <a:stretch>
            <a:fillRect/>
          </a:stretch>
        </p:blipFill>
        <p:spPr>
          <a:xfrm>
            <a:off x="4848447" y="3323789"/>
            <a:ext cx="3880298" cy="2586866"/>
          </a:xfrm>
          <a:prstGeom prst="rect">
            <a:avLst/>
          </a:prstGeom>
        </p:spPr>
      </p:pic>
    </p:spTree>
    <p:extLst>
      <p:ext uri="{BB962C8B-B14F-4D97-AF65-F5344CB8AC3E}">
        <p14:creationId xmlns:p14="http://schemas.microsoft.com/office/powerpoint/2010/main" val="367344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jdelijke aanduiding voor inhoud 2">
            <a:extLst>
              <a:ext uri="{FF2B5EF4-FFF2-40B4-BE49-F238E27FC236}">
                <a16:creationId xmlns:a16="http://schemas.microsoft.com/office/drawing/2014/main" id="{4BF7D273-78DD-4900-A68D-65BE93C3EFDE}"/>
              </a:ext>
            </a:extLst>
          </p:cNvPr>
          <p:cNvSpPr>
            <a:spLocks noGrp="1"/>
          </p:cNvSpPr>
          <p:nvPr>
            <p:ph sz="quarter" idx="10"/>
          </p:nvPr>
        </p:nvSpPr>
        <p:spPr>
          <a:xfrm>
            <a:off x="360363" y="334963"/>
            <a:ext cx="8783637" cy="539750"/>
          </a:xfrm>
        </p:spPr>
        <p:txBody>
          <a:bodyPr/>
          <a:lstStyle/>
          <a:p>
            <a:pPr marL="0" indent="0" eaLnBrk="1" hangingPunct="1"/>
            <a:r>
              <a:rPr lang="en-US" altLang="nl-NL" b="1" dirty="0" err="1">
                <a:latin typeface="Lucida Sans Unicode" panose="020B0602030504020204" pitchFamily="34" charset="0"/>
              </a:rPr>
              <a:t>Resultaten</a:t>
            </a:r>
            <a:endParaRPr lang="nl-NL" altLang="nl-NL" b="1" dirty="0">
              <a:latin typeface="Lucida Sans Unicode" panose="020B0602030504020204" pitchFamily="34" charset="0"/>
            </a:endParaRPr>
          </a:p>
        </p:txBody>
      </p:sp>
      <p:pic>
        <p:nvPicPr>
          <p:cNvPr id="5" name="Picture 2" descr="depression">
            <a:extLst>
              <a:ext uri="{FF2B5EF4-FFF2-40B4-BE49-F238E27FC236}">
                <a16:creationId xmlns:a16="http://schemas.microsoft.com/office/drawing/2014/main" id="{B6244BCC-F9A4-4C94-8D41-FF4642B24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32" y="1711910"/>
            <a:ext cx="836103" cy="83610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3" descr="pills">
            <a:extLst>
              <a:ext uri="{FF2B5EF4-FFF2-40B4-BE49-F238E27FC236}">
                <a16:creationId xmlns:a16="http://schemas.microsoft.com/office/drawing/2014/main" id="{1621E016-854B-44C1-8303-2A9CD83A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617" y="1767184"/>
            <a:ext cx="700251" cy="70025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4" descr="movie-clapper-open">
            <a:extLst>
              <a:ext uri="{FF2B5EF4-FFF2-40B4-BE49-F238E27FC236}">
                <a16:creationId xmlns:a16="http://schemas.microsoft.com/office/drawing/2014/main" id="{47D1F464-1FE7-4B54-894D-2D38485E3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850" y="1819937"/>
            <a:ext cx="639382" cy="63938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5" descr="disabled-">
            <a:extLst>
              <a:ext uri="{FF2B5EF4-FFF2-40B4-BE49-F238E27FC236}">
                <a16:creationId xmlns:a16="http://schemas.microsoft.com/office/drawing/2014/main" id="{92749F31-A8DB-4E89-9AA5-9EEDC1FE25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18" y="1645755"/>
            <a:ext cx="902257" cy="90225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Afbeelding 8" descr="Huis">
            <a:extLst>
              <a:ext uri="{FF2B5EF4-FFF2-40B4-BE49-F238E27FC236}">
                <a16:creationId xmlns:a16="http://schemas.microsoft.com/office/drawing/2014/main" id="{0737DA0A-87DC-4935-846F-F5CFD3E682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8482" y="1631898"/>
            <a:ext cx="914400" cy="914400"/>
          </a:xfrm>
          <a:prstGeom prst="rect">
            <a:avLst/>
          </a:prstGeom>
        </p:spPr>
      </p:pic>
      <p:sp>
        <p:nvSpPr>
          <p:cNvPr id="10" name="Rechthoek 9">
            <a:extLst>
              <a:ext uri="{FF2B5EF4-FFF2-40B4-BE49-F238E27FC236}">
                <a16:creationId xmlns:a16="http://schemas.microsoft.com/office/drawing/2014/main" id="{87CAB006-ED44-4BC7-A8D1-0DC902F1AB2D}"/>
              </a:ext>
            </a:extLst>
          </p:cNvPr>
          <p:cNvSpPr/>
          <p:nvPr/>
        </p:nvSpPr>
        <p:spPr>
          <a:xfrm>
            <a:off x="677334" y="2525146"/>
            <a:ext cx="1175322" cy="369332"/>
          </a:xfrm>
          <a:prstGeom prst="rect">
            <a:avLst/>
          </a:prstGeom>
        </p:spPr>
        <p:txBody>
          <a:bodyPr wrap="none">
            <a:spAutoFit/>
          </a:bodyPr>
          <a:lstStyle/>
          <a:p>
            <a:pPr eaLnBrk="1" fontAlgn="auto" hangingPunct="1">
              <a:spcBef>
                <a:spcPts val="0"/>
              </a:spcBef>
              <a:spcAft>
                <a:spcPts val="0"/>
              </a:spcAft>
            </a:pPr>
            <a:r>
              <a:rPr lang="nl-NL" dirty="0">
                <a:solidFill>
                  <a:prstClr val="black"/>
                </a:solidFill>
                <a:latin typeface="Trebuchet MS"/>
                <a:ea typeface="+mn-ea"/>
                <a:sym typeface="Wingdings" panose="05000000000000000000" pitchFamily="2" charset="2"/>
              </a:rPr>
              <a:t>Depressie</a:t>
            </a:r>
          </a:p>
        </p:txBody>
      </p:sp>
      <p:sp>
        <p:nvSpPr>
          <p:cNvPr id="11" name="Rechthoek 10">
            <a:extLst>
              <a:ext uri="{FF2B5EF4-FFF2-40B4-BE49-F238E27FC236}">
                <a16:creationId xmlns:a16="http://schemas.microsoft.com/office/drawing/2014/main" id="{B83BDE54-35FA-4846-A244-A6DC7E80B301}"/>
              </a:ext>
            </a:extLst>
          </p:cNvPr>
          <p:cNvSpPr/>
          <p:nvPr/>
        </p:nvSpPr>
        <p:spPr>
          <a:xfrm>
            <a:off x="2298404" y="2505724"/>
            <a:ext cx="1843160" cy="646331"/>
          </a:xfrm>
          <a:prstGeom prst="rect">
            <a:avLst/>
          </a:prstGeom>
        </p:spPr>
        <p:txBody>
          <a:bodyPr wrap="square">
            <a:spAutoFit/>
          </a:bodyPr>
          <a:lstStyle/>
          <a:p>
            <a:pPr eaLnBrk="1" fontAlgn="auto" hangingPunct="1">
              <a:spcBef>
                <a:spcPts val="0"/>
              </a:spcBef>
              <a:spcAft>
                <a:spcPts val="0"/>
              </a:spcAft>
            </a:pPr>
            <a:r>
              <a:rPr lang="nl-NL" dirty="0">
                <a:solidFill>
                  <a:prstClr val="black"/>
                </a:solidFill>
                <a:latin typeface="Trebuchet MS"/>
                <a:ea typeface="+mn-ea"/>
                <a:sym typeface="Wingdings" panose="05000000000000000000" pitchFamily="2" charset="2"/>
              </a:rPr>
              <a:t>Slecht ervaren gezondheid</a:t>
            </a:r>
          </a:p>
        </p:txBody>
      </p:sp>
      <p:sp>
        <p:nvSpPr>
          <p:cNvPr id="12" name="Rechthoek 11">
            <a:extLst>
              <a:ext uri="{FF2B5EF4-FFF2-40B4-BE49-F238E27FC236}">
                <a16:creationId xmlns:a16="http://schemas.microsoft.com/office/drawing/2014/main" id="{9314B7A4-5DFC-4143-8CB0-C02C194C704B}"/>
              </a:ext>
            </a:extLst>
          </p:cNvPr>
          <p:cNvSpPr/>
          <p:nvPr/>
        </p:nvSpPr>
        <p:spPr>
          <a:xfrm>
            <a:off x="4205022" y="2497607"/>
            <a:ext cx="1586204" cy="646331"/>
          </a:xfrm>
          <a:prstGeom prst="rect">
            <a:avLst/>
          </a:prstGeom>
        </p:spPr>
        <p:txBody>
          <a:bodyPr wrap="square">
            <a:spAutoFit/>
          </a:bodyPr>
          <a:lstStyle/>
          <a:p>
            <a:pPr eaLnBrk="1" fontAlgn="auto" hangingPunct="1">
              <a:spcBef>
                <a:spcPts val="0"/>
              </a:spcBef>
              <a:spcAft>
                <a:spcPts val="0"/>
              </a:spcAft>
            </a:pPr>
            <a:r>
              <a:rPr lang="nl-NL" dirty="0">
                <a:solidFill>
                  <a:prstClr val="black"/>
                </a:solidFill>
                <a:latin typeface="Trebuchet MS"/>
                <a:ea typeface="+mn-ea"/>
                <a:sym typeface="Wingdings" panose="05000000000000000000" pitchFamily="2" charset="2"/>
              </a:rPr>
              <a:t>Weinig regie eigen leven</a:t>
            </a:r>
          </a:p>
        </p:txBody>
      </p:sp>
      <p:sp>
        <p:nvSpPr>
          <p:cNvPr id="13" name="Rechthoek 12">
            <a:extLst>
              <a:ext uri="{FF2B5EF4-FFF2-40B4-BE49-F238E27FC236}">
                <a16:creationId xmlns:a16="http://schemas.microsoft.com/office/drawing/2014/main" id="{52C8E5E8-59B0-4F41-B56A-16044A913E08}"/>
              </a:ext>
            </a:extLst>
          </p:cNvPr>
          <p:cNvSpPr/>
          <p:nvPr/>
        </p:nvSpPr>
        <p:spPr>
          <a:xfrm>
            <a:off x="6019994" y="2505724"/>
            <a:ext cx="1230151" cy="646331"/>
          </a:xfrm>
          <a:prstGeom prst="rect">
            <a:avLst/>
          </a:prstGeom>
        </p:spPr>
        <p:txBody>
          <a:bodyPr wrap="square">
            <a:spAutoFit/>
          </a:bodyPr>
          <a:lstStyle/>
          <a:p>
            <a:pPr eaLnBrk="1" fontAlgn="auto" hangingPunct="1">
              <a:spcBef>
                <a:spcPts val="0"/>
              </a:spcBef>
              <a:spcAft>
                <a:spcPts val="0"/>
              </a:spcAft>
            </a:pPr>
            <a:r>
              <a:rPr lang="nl-NL" dirty="0">
                <a:solidFill>
                  <a:prstClr val="black"/>
                </a:solidFill>
                <a:latin typeface="Trebuchet MS"/>
                <a:ea typeface="+mn-ea"/>
                <a:sym typeface="Wingdings" panose="05000000000000000000" pitchFamily="2" charset="2"/>
              </a:rPr>
              <a:t>Beperkte mobiliteit</a:t>
            </a:r>
          </a:p>
        </p:txBody>
      </p:sp>
      <p:sp>
        <p:nvSpPr>
          <p:cNvPr id="14" name="Rechthoek 13">
            <a:extLst>
              <a:ext uri="{FF2B5EF4-FFF2-40B4-BE49-F238E27FC236}">
                <a16:creationId xmlns:a16="http://schemas.microsoft.com/office/drawing/2014/main" id="{5CC66875-8ABB-4DF8-8403-1E89683AF620}"/>
              </a:ext>
            </a:extLst>
          </p:cNvPr>
          <p:cNvSpPr/>
          <p:nvPr/>
        </p:nvSpPr>
        <p:spPr>
          <a:xfrm>
            <a:off x="7378392" y="2530772"/>
            <a:ext cx="1579278" cy="369332"/>
          </a:xfrm>
          <a:prstGeom prst="rect">
            <a:avLst/>
          </a:prstGeom>
        </p:spPr>
        <p:txBody>
          <a:bodyPr wrap="none">
            <a:spAutoFit/>
          </a:bodyPr>
          <a:lstStyle/>
          <a:p>
            <a:pPr eaLnBrk="1" fontAlgn="auto" hangingPunct="1">
              <a:spcBef>
                <a:spcPts val="0"/>
              </a:spcBef>
              <a:spcAft>
                <a:spcPts val="0"/>
              </a:spcAft>
            </a:pPr>
            <a:r>
              <a:rPr lang="nl-NL" dirty="0">
                <a:solidFill>
                  <a:prstClr val="black"/>
                </a:solidFill>
                <a:latin typeface="Trebuchet MS"/>
                <a:ea typeface="+mn-ea"/>
                <a:sym typeface="Wingdings" panose="05000000000000000000" pitchFamily="2" charset="2"/>
              </a:rPr>
              <a:t>Alleen wonen</a:t>
            </a:r>
          </a:p>
        </p:txBody>
      </p:sp>
      <p:sp>
        <p:nvSpPr>
          <p:cNvPr id="17" name="Tijdelijke aanduiding voor inhoud 2">
            <a:extLst>
              <a:ext uri="{FF2B5EF4-FFF2-40B4-BE49-F238E27FC236}">
                <a16:creationId xmlns:a16="http://schemas.microsoft.com/office/drawing/2014/main" id="{42C05ECA-7989-4570-BAE9-72DAC804357E}"/>
              </a:ext>
            </a:extLst>
          </p:cNvPr>
          <p:cNvSpPr txBox="1">
            <a:spLocks/>
          </p:cNvSpPr>
          <p:nvPr/>
        </p:nvSpPr>
        <p:spPr bwMode="auto">
          <a:xfrm>
            <a:off x="360363" y="1172035"/>
            <a:ext cx="2927472" cy="60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defRPr sz="2400" kern="1200">
                <a:solidFill>
                  <a:srgbClr val="671E45"/>
                </a:solidFill>
                <a:latin typeface="Lucida Sans Unicode"/>
                <a:ea typeface="MS PGothic" panose="020B0600070205080204" pitchFamily="34" charset="-128"/>
                <a:cs typeface="+mn-cs"/>
              </a:defRPr>
            </a:lvl1pPr>
            <a:lvl2pPr marL="574675"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2pPr>
            <a:lvl3pPr marL="863600"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3pPr>
            <a:lvl4pPr marL="1150938"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4pPr>
            <a:lvl5pPr marL="1439863"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en-US" altLang="nl-NL" b="1" dirty="0" err="1">
                <a:latin typeface="Lucida Sans Unicode" panose="020B0602030504020204" pitchFamily="34" charset="0"/>
              </a:rPr>
              <a:t>Risicofactoren</a:t>
            </a:r>
            <a:r>
              <a:rPr lang="en-US" altLang="nl-NL" b="1" dirty="0">
                <a:latin typeface="Lucida Sans Unicode" panose="020B0602030504020204" pitchFamily="34" charset="0"/>
              </a:rPr>
              <a:t>:</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b="1"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endParaRPr lang="en-US" altLang="nl-NL" dirty="0">
              <a:latin typeface="Lucida Sans Unicode" panose="020B0602030504020204" pitchFamily="34" charset="0"/>
            </a:endParaRPr>
          </a:p>
          <a:p>
            <a:pPr marL="0" indent="0" eaLnBrk="1" hangingPunct="1"/>
            <a:r>
              <a:rPr lang="en-US" altLang="nl-NL" dirty="0">
                <a:latin typeface="Lucida Sans Unicode" panose="020B0602030504020204" pitchFamily="34" charset="0"/>
              </a:rPr>
              <a:t>	</a:t>
            </a:r>
            <a:endParaRPr lang="nl-NL" altLang="nl-NL" dirty="0">
              <a:latin typeface="Lucida Sans Unicode" panose="020B0602030504020204" pitchFamily="34" charset="0"/>
            </a:endParaRPr>
          </a:p>
        </p:txBody>
      </p:sp>
      <p:sp>
        <p:nvSpPr>
          <p:cNvPr id="18" name="Tijdelijke aanduiding voor inhoud 2">
            <a:extLst>
              <a:ext uri="{FF2B5EF4-FFF2-40B4-BE49-F238E27FC236}">
                <a16:creationId xmlns:a16="http://schemas.microsoft.com/office/drawing/2014/main" id="{74D4DDF5-F160-43EC-8486-60084A92B202}"/>
              </a:ext>
            </a:extLst>
          </p:cNvPr>
          <p:cNvSpPr txBox="1">
            <a:spLocks/>
          </p:cNvSpPr>
          <p:nvPr/>
        </p:nvSpPr>
        <p:spPr bwMode="auto">
          <a:xfrm>
            <a:off x="360362" y="3743282"/>
            <a:ext cx="7640637" cy="207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defRPr sz="2400" kern="1200">
                <a:solidFill>
                  <a:srgbClr val="671E45"/>
                </a:solidFill>
                <a:latin typeface="Lucida Sans Unicode"/>
                <a:ea typeface="MS PGothic" panose="020B0600070205080204" pitchFamily="34" charset="-128"/>
                <a:cs typeface="+mn-cs"/>
              </a:defRPr>
            </a:lvl1pPr>
            <a:lvl2pPr marL="574675"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2pPr>
            <a:lvl3pPr marL="863600"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3pPr>
            <a:lvl4pPr marL="1150938"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4pPr>
            <a:lvl5pPr marL="1439863" indent="-287338" algn="l" defTabSz="457200" rtl="0" eaLnBrk="0" fontAlgn="base" hangingPunct="0">
              <a:spcBef>
                <a:spcPct val="20000"/>
              </a:spcBef>
              <a:spcAft>
                <a:spcPct val="0"/>
              </a:spcAft>
              <a:buFont typeface="Lucida Grande" charset="0"/>
              <a:buChar char="•"/>
              <a:defRPr sz="2400" kern="1200">
                <a:solidFill>
                  <a:srgbClr val="671E45"/>
                </a:solidFill>
                <a:latin typeface="Lucida Sans Unicode"/>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Wingdings" panose="05000000000000000000" pitchFamily="2" charset="2"/>
              <a:buChar char="Ø"/>
            </a:pPr>
            <a:r>
              <a:rPr lang="en-US" altLang="nl-NL" dirty="0" err="1">
                <a:latin typeface="Lucida Sans Unicode" panose="020B0602030504020204" pitchFamily="34" charset="0"/>
              </a:rPr>
              <a:t>Eenzaamheid</a:t>
            </a:r>
            <a:r>
              <a:rPr lang="en-US" altLang="nl-NL" dirty="0">
                <a:latin typeface="Lucida Sans Unicode" panose="020B0602030504020204" pitchFamily="34" charset="0"/>
              </a:rPr>
              <a:t> </a:t>
            </a:r>
            <a:r>
              <a:rPr lang="en-US" altLang="nl-NL" dirty="0" err="1">
                <a:latin typeface="Lucida Sans Unicode" panose="020B0602030504020204" pitchFamily="34" charset="0"/>
              </a:rPr>
              <a:t>taboe</a:t>
            </a:r>
            <a:endParaRPr lang="en-US" altLang="nl-NL" dirty="0">
              <a:latin typeface="Lucida Sans Unicode" panose="020B0602030504020204" pitchFamily="34" charset="0"/>
            </a:endParaRPr>
          </a:p>
          <a:p>
            <a:pPr eaLnBrk="1" hangingPunct="1">
              <a:buFont typeface="Wingdings" panose="05000000000000000000" pitchFamily="2" charset="2"/>
              <a:buChar char="Ø"/>
            </a:pPr>
            <a:r>
              <a:rPr lang="en-US" altLang="nl-NL" dirty="0" err="1">
                <a:latin typeface="Lucida Sans Unicode" panose="020B0602030504020204" pitchFamily="34" charset="0"/>
              </a:rPr>
              <a:t>Moeite</a:t>
            </a:r>
            <a:r>
              <a:rPr lang="en-US" altLang="nl-NL" dirty="0">
                <a:latin typeface="Lucida Sans Unicode" panose="020B0602030504020204" pitchFamily="34" charset="0"/>
              </a:rPr>
              <a:t> </a:t>
            </a:r>
            <a:r>
              <a:rPr lang="en-US" altLang="nl-NL" dirty="0" err="1">
                <a:latin typeface="Lucida Sans Unicode" panose="020B0602030504020204" pitchFamily="34" charset="0"/>
              </a:rPr>
              <a:t>hulp</a:t>
            </a:r>
            <a:r>
              <a:rPr lang="en-US" altLang="nl-NL" dirty="0">
                <a:latin typeface="Lucida Sans Unicode" panose="020B0602030504020204" pitchFamily="34" charset="0"/>
              </a:rPr>
              <a:t> </a:t>
            </a:r>
            <a:r>
              <a:rPr lang="en-US" altLang="nl-NL" dirty="0" err="1">
                <a:latin typeface="Lucida Sans Unicode" panose="020B0602030504020204" pitchFamily="34" charset="0"/>
              </a:rPr>
              <a:t>vragen</a:t>
            </a:r>
            <a:endParaRPr lang="en-US" altLang="nl-NL" dirty="0">
              <a:latin typeface="Lucida Sans Unicode" panose="020B0602030504020204" pitchFamily="34" charset="0"/>
            </a:endParaRPr>
          </a:p>
          <a:p>
            <a:pPr eaLnBrk="1" hangingPunct="1">
              <a:buFont typeface="Wingdings" panose="05000000000000000000" pitchFamily="2" charset="2"/>
              <a:buChar char="Ø"/>
            </a:pPr>
            <a:r>
              <a:rPr lang="en-US" altLang="nl-NL" dirty="0" err="1">
                <a:latin typeface="Lucida Sans Unicode" panose="020B0602030504020204" pitchFamily="34" charset="0"/>
              </a:rPr>
              <a:t>Veroorzaakt</a:t>
            </a:r>
            <a:r>
              <a:rPr lang="en-US" altLang="nl-NL" dirty="0">
                <a:latin typeface="Lucida Sans Unicode" panose="020B0602030504020204" pitchFamily="34" charset="0"/>
              </a:rPr>
              <a:t> door </a:t>
            </a:r>
            <a:r>
              <a:rPr lang="en-US" altLang="nl-NL" dirty="0" err="1">
                <a:latin typeface="Lucida Sans Unicode" panose="020B0602030504020204" pitchFamily="34" charset="0"/>
              </a:rPr>
              <a:t>meerdere</a:t>
            </a:r>
            <a:r>
              <a:rPr lang="en-US" altLang="nl-NL" dirty="0">
                <a:latin typeface="Lucida Sans Unicode" panose="020B0602030504020204" pitchFamily="34" charset="0"/>
              </a:rPr>
              <a:t> </a:t>
            </a:r>
            <a:r>
              <a:rPr lang="en-US" altLang="nl-NL" dirty="0" err="1">
                <a:latin typeface="Lucida Sans Unicode" panose="020B0602030504020204" pitchFamily="34" charset="0"/>
              </a:rPr>
              <a:t>factoren</a:t>
            </a: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r>
              <a:rPr lang="en-US" altLang="nl-NL" dirty="0">
                <a:latin typeface="Lucida Sans Unicode" panose="020B0602030504020204" pitchFamily="34" charset="0"/>
              </a:rPr>
              <a:t>	</a:t>
            </a: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endParaRPr lang="en-US" altLang="nl-NL" dirty="0">
              <a:latin typeface="Lucida Sans Unicode" panose="020B0602030504020204" pitchFamily="34" charset="0"/>
            </a:endParaRPr>
          </a:p>
          <a:p>
            <a:pPr eaLnBrk="1" hangingPunct="1">
              <a:buFont typeface="Wingdings" panose="05000000000000000000" pitchFamily="2" charset="2"/>
              <a:buChar char="Ø"/>
            </a:pPr>
            <a:r>
              <a:rPr lang="en-US" altLang="nl-NL" dirty="0">
                <a:latin typeface="Lucida Sans Unicode" panose="020B0602030504020204" pitchFamily="34" charset="0"/>
              </a:rPr>
              <a:t>	</a:t>
            </a:r>
            <a:endParaRPr lang="nl-NL" altLang="nl-NL" dirty="0">
              <a:latin typeface="Lucida Sans Unicode" panose="020B0602030504020204" pitchFamily="34" charset="0"/>
            </a:endParaRPr>
          </a:p>
        </p:txBody>
      </p:sp>
    </p:spTree>
  </p:cSld>
  <p:clrMapOvr>
    <a:masterClrMapping/>
  </p:clrMapOvr>
</p:sld>
</file>

<file path=ppt/theme/theme1.xml><?xml version="1.0" encoding="utf-8"?>
<a:theme xmlns:a="http://schemas.openxmlformats.org/drawingml/2006/main" name="Sjabloon GGD Hollands Noorden">
  <a:themeElements>
    <a:clrScheme name="Aangepast 1">
      <a:dk1>
        <a:sysClr val="windowText" lastClr="000000"/>
      </a:dk1>
      <a:lt1>
        <a:sysClr val="window" lastClr="FFFFFF"/>
      </a:lt1>
      <a:dk2>
        <a:srgbClr val="1F497D"/>
      </a:dk2>
      <a:lt2>
        <a:srgbClr val="EEECE1"/>
      </a:lt2>
      <a:accent1>
        <a:srgbClr val="BFE6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452C9CBB7F0241B88AE67FEBDC2675" ma:contentTypeVersion="8" ma:contentTypeDescription="Een nieuw document maken." ma:contentTypeScope="" ma:versionID="9fd6fd8a2bae2bd1873c65a87ca01a15">
  <xsd:schema xmlns:xsd="http://www.w3.org/2001/XMLSchema" xmlns:xs="http://www.w3.org/2001/XMLSchema" xmlns:p="http://schemas.microsoft.com/office/2006/metadata/properties" xmlns:ns2="fe10ff71-458a-4e4d-b025-89ebf5ce8c44" xmlns:ns3="6c85996c-f1d2-4f7e-a3d9-e30d609a93fd" targetNamespace="http://schemas.microsoft.com/office/2006/metadata/properties" ma:root="true" ma:fieldsID="3eebdcf89accdd17c79cadeedc2dcd85" ns2:_="" ns3:_="">
    <xsd:import namespace="fe10ff71-458a-4e4d-b025-89ebf5ce8c44"/>
    <xsd:import namespace="6c85996c-f1d2-4f7e-a3d9-e30d609a93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0ff71-458a-4e4d-b025-89ebf5ce8c4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85996c-f1d2-4f7e-a3d9-e30d609a93fd"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B1747-6CD5-40AA-87DD-C57822CF6F1D}">
  <ds:schemaRefs>
    <ds:schemaRef ds:uri="http://schemas.microsoft.com/office/2006/metadata/properties"/>
    <ds:schemaRef ds:uri="http://purl.org/dc/terms/"/>
    <ds:schemaRef ds:uri="http://schemas.openxmlformats.org/package/2006/metadata/core-properties"/>
    <ds:schemaRef ds:uri="6c85996c-f1d2-4f7e-a3d9-e30d609a93fd"/>
    <ds:schemaRef ds:uri="http://schemas.microsoft.com/office/2006/documentManagement/types"/>
    <ds:schemaRef ds:uri="http://schemas.microsoft.com/office/infopath/2007/PartnerControls"/>
    <ds:schemaRef ds:uri="http://purl.org/dc/elements/1.1/"/>
    <ds:schemaRef ds:uri="fe10ff71-458a-4e4d-b025-89ebf5ce8c44"/>
    <ds:schemaRef ds:uri="http://www.w3.org/XML/1998/namespace"/>
    <ds:schemaRef ds:uri="http://purl.org/dc/dcmitype/"/>
  </ds:schemaRefs>
</ds:datastoreItem>
</file>

<file path=customXml/itemProps2.xml><?xml version="1.0" encoding="utf-8"?>
<ds:datastoreItem xmlns:ds="http://schemas.openxmlformats.org/officeDocument/2006/customXml" ds:itemID="{F71CA801-E20B-42C1-89B8-0813DA5EC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0ff71-458a-4e4d-b025-89ebf5ce8c44"/>
    <ds:schemaRef ds:uri="6c85996c-f1d2-4f7e-a3d9-e30d609a9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D971BE-429D-4B60-905B-9D4AF91F2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4439</TotalTime>
  <Words>475</Words>
  <Application>Microsoft Office PowerPoint</Application>
  <PresentationFormat>Diavoorstelling (4:3)</PresentationFormat>
  <Paragraphs>157</Paragraphs>
  <Slides>16</Slides>
  <Notes>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16</vt:i4>
      </vt:variant>
    </vt:vector>
  </HeadingPairs>
  <TitlesOfParts>
    <vt:vector size="26" baseType="lpstr">
      <vt:lpstr>MS PGothic</vt:lpstr>
      <vt:lpstr>MS PGothic</vt:lpstr>
      <vt:lpstr>Arial</vt:lpstr>
      <vt:lpstr>Calibri</vt:lpstr>
      <vt:lpstr>Lucida Grande</vt:lpstr>
      <vt:lpstr>Lucida Sans Std</vt:lpstr>
      <vt:lpstr>Lucida Sans Unicode</vt:lpstr>
      <vt:lpstr>Trebuchet MS</vt:lpstr>
      <vt:lpstr>Wingdings</vt:lpstr>
      <vt:lpstr>Sjabloon GGD Hollands Noorden</vt:lpstr>
      <vt:lpstr>Marja Comajta &amp; Pauline de Vink 15 maart 2018 GGD Hollands Noorden</vt:lpstr>
      <vt:lpstr>Wie zijn wij?</vt:lpstr>
      <vt:lpstr>GGD en eenzaamheid </vt:lpstr>
      <vt:lpstr>Hoe vaak komt eenzaamheid voor?</vt:lpstr>
      <vt:lpstr>Hoe vaak komt eenzaamheid voor?</vt:lpstr>
      <vt:lpstr>Fundamentele behoefte</vt:lpstr>
      <vt:lpstr>Wat is eenzaamheid?</vt:lpstr>
      <vt:lpstr>Project eenzaamheid Den Helder</vt:lpstr>
      <vt:lpstr>PowerPoint-presentatie</vt:lpstr>
      <vt:lpstr>Quotes</vt:lpstr>
      <vt:lpstr>Aanpak = maatwerk!</vt:lpstr>
      <vt:lpstr>Hoe vaak komt eenzaamheid voor?</vt:lpstr>
      <vt:lpstr>Hoort eenzaamheid er bij?</vt:lpstr>
      <vt:lpstr>Hoe worden jongeren eenzaam?</vt:lpstr>
      <vt:lpstr>Wat werkt voor niet-jongeren?</vt:lpstr>
      <vt:lpstr>Hoe gaan we verder?</vt:lpstr>
    </vt:vector>
  </TitlesOfParts>
  <Company>GGD Hollands Noorden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Daniëlle Voogt</dc:creator>
  <cp:lastModifiedBy>Marja Comajta-Nieman</cp:lastModifiedBy>
  <cp:revision>96</cp:revision>
  <dcterms:created xsi:type="dcterms:W3CDTF">2013-07-16T12:55:32Z</dcterms:created>
  <dcterms:modified xsi:type="dcterms:W3CDTF">2018-03-16T10:12:03Z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0x01010097452C9CBB7F0241B88AE67FEBDC2675</vt:lpwstr>
  </property>
</Properties>
</file>