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8" r:id="rId4"/>
  </p:sldMasterIdLst>
  <p:notesMasterIdLst>
    <p:notesMasterId r:id="rId20"/>
  </p:notesMasterIdLst>
  <p:sldIdLst>
    <p:sldId id="25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1" r:id="rId14"/>
    <p:sldId id="272" r:id="rId15"/>
    <p:sldId id="267" r:id="rId16"/>
    <p:sldId id="268" r:id="rId17"/>
    <p:sldId id="269" r:id="rId18"/>
    <p:sldId id="270" r:id="rId19"/>
  </p:sldIdLst>
  <p:sldSz cx="9144000" cy="6858000" type="screen4x3"/>
  <p:notesSz cx="6858000" cy="9144000"/>
  <p:embeddedFontLst>
    <p:embeddedFont>
      <p:font typeface="Open Sans Light" panose="020B0306030504020204" pitchFamily="34" charset="0"/>
      <p:regular r:id="rId21"/>
      <p:italic r:id="rId22"/>
    </p:embeddedFont>
    <p:embeddedFont>
      <p:font typeface="Open Sans" panose="020B0606030504020204" pitchFamily="34" charset="0"/>
      <p:regular r:id="rId23"/>
      <p:bold r:id="rId24"/>
      <p:italic r:id="rId25"/>
      <p:boldItalic r:id="rId26"/>
    </p:embeddedFont>
    <p:embeddedFont>
      <p:font typeface="Calibri Light" panose="020F0302020204030204" pitchFamily="34" charset="0"/>
      <p:regular r:id="rId27"/>
      <p: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Georgia" panose="02040502050405020303" pitchFamily="18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152"/>
    <a:srgbClr val="0183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43800" autoAdjust="0"/>
  </p:normalViewPr>
  <p:slideViewPr>
    <p:cSldViewPr snapToGrid="0">
      <p:cViewPr varScale="1">
        <p:scale>
          <a:sx n="29" d="100"/>
          <a:sy n="29" d="100"/>
        </p:scale>
        <p:origin x="2384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DDC3A7-6BAC-49C5-8C5C-09EE764B3368}" type="datetimeFigureOut">
              <a:rPr lang="nl-NL" smtClean="0"/>
              <a:t>13-10-2017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C06950-39AB-4496-9196-015783587D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7867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6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fld id="{0F216D9E-1E22-4D44-BF69-7B049B6D352C}" type="slidenum">
              <a:rPr lang="nl-NL" altLang="nl-NL" smtClean="0"/>
              <a:pPr/>
              <a:t>2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5284726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50888" indent="-288925" defTabSz="923925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55700" indent="-231775" defTabSz="923925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17663" indent="-230188" defTabSz="923925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79625" indent="-230188" defTabSz="923925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36825" indent="-230188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94025" indent="-230188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51225" indent="-230188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908425" indent="-230188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5F70E6E0-570B-4596-9C12-73F2CFFAFAA9}" type="slidenum">
              <a:rPr lang="nl-NL" altLang="nl-NL"/>
              <a:pPr eaLnBrk="1" hangingPunct="1"/>
              <a:t>11</a:t>
            </a:fld>
            <a:endParaRPr lang="nl-NL" altLang="nl-NL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55650" y="806450"/>
            <a:ext cx="5375275" cy="403225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5109806"/>
            <a:ext cx="5505450" cy="4839236"/>
          </a:xfrm>
        </p:spPr>
        <p:txBody>
          <a:bodyPr/>
          <a:lstStyle/>
          <a:p>
            <a:pPr eaLnBrk="1" hangingPunct="1"/>
            <a:endParaRPr lang="nl-NL" altLang="nl-NL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1360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fld id="{0BB70E0A-46F5-4C64-8C73-503A587DC4A0}" type="slidenum">
              <a:rPr lang="nl-NL" altLang="nl-NL" smtClean="0">
                <a:solidFill>
                  <a:srgbClr val="000000"/>
                </a:solidFill>
              </a:rPr>
              <a:pPr/>
              <a:t>12</a:t>
            </a:fld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2663" y="744538"/>
            <a:ext cx="4959350" cy="3719512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2150" y="4714875"/>
            <a:ext cx="5537200" cy="4462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7893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57238" indent="-290513" defTabSz="922338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65225" indent="-231775" defTabSz="922338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31950" indent="-231775" defTabSz="922338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98675" indent="-231775" defTabSz="922338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55875" indent="-231775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3013075" indent="-231775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70275" indent="-231775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927475" indent="-231775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fld id="{47F7B935-87A0-466F-9579-DD6FE2685121}" type="slidenum">
              <a:rPr lang="nl-NL" altLang="nl-NL" smtClean="0">
                <a:solidFill>
                  <a:srgbClr val="000000"/>
                </a:solidFill>
              </a:rPr>
              <a:pPr/>
              <a:t>13</a:t>
            </a:fld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6788" y="742950"/>
            <a:ext cx="4953000" cy="371475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708525"/>
            <a:ext cx="5505450" cy="4456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385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76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fld id="{58B6AB2D-7140-4591-B9A7-BA8FCFB05BF0}" type="slidenum">
              <a:rPr lang="nl-NL" altLang="nl-NL" smtClean="0"/>
              <a:pPr/>
              <a:t>14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2941631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/>
          </a:p>
        </p:txBody>
      </p:sp>
      <p:sp>
        <p:nvSpPr>
          <p:cNvPr id="30724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fld id="{BD94BF7C-7CF0-49EB-A13A-0C68474A2579}" type="slidenum">
              <a:rPr lang="nl-NL" altLang="nl-NL" smtClean="0"/>
              <a:pPr/>
              <a:t>15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832800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4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fld id="{BC913EB5-AE7F-4454-BAE4-A680A415B031}" type="slidenum">
              <a:rPr lang="nl-NL" altLang="nl-NL" smtClean="0"/>
              <a:pPr/>
              <a:t>3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172219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fld id="{D747818F-9270-4428-8873-0313F96C9DD2}" type="slidenum">
              <a:rPr lang="nl-NL" altLang="nl-NL" smtClean="0"/>
              <a:pPr/>
              <a:t>4</a:t>
            </a:fld>
            <a:endParaRPr lang="nl-NL" altLang="nl-NL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24400"/>
            <a:ext cx="5029200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>
              <a:buFontTx/>
              <a:buAutoNum type="arabicPeriod"/>
            </a:pPr>
            <a:endParaRPr lang="nl-NL" altLang="nl-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951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fld id="{8D00A4A6-8B78-40CF-A36B-998CBAF278E1}" type="slidenum">
              <a:rPr lang="nl-NL" altLang="nl-NL" smtClean="0"/>
              <a:pPr/>
              <a:t>5</a:t>
            </a:fld>
            <a:endParaRPr lang="nl-NL" altLang="nl-NL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24400"/>
            <a:ext cx="5029200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069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fld id="{18F0FA5E-540D-4C10-A9BE-BE6E5D747F4D}" type="slidenum">
              <a:rPr lang="nl-NL" altLang="nl-NL" smtClean="0"/>
              <a:pPr/>
              <a:t>6</a:t>
            </a:fld>
            <a:endParaRPr lang="nl-NL" altLang="nl-NL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24400"/>
            <a:ext cx="5029200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618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fld id="{17556197-D628-4650-8FE8-933E88B8FBA1}" type="slidenum">
              <a:rPr lang="nl-NL" altLang="nl-NL" smtClean="0"/>
              <a:pPr/>
              <a:t>7</a:t>
            </a:fld>
            <a:endParaRPr lang="nl-NL" altLang="nl-NL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24400"/>
            <a:ext cx="5029200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143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fld id="{B5D30F22-9F1D-4BFC-B6F7-C91D3D840C08}" type="slidenum">
              <a:rPr lang="nl-NL" altLang="nl-NL" smtClean="0"/>
              <a:pPr/>
              <a:t>8</a:t>
            </a:fld>
            <a:endParaRPr lang="nl-NL" altLang="nl-NL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7100" y="615950"/>
            <a:ext cx="4965700" cy="3724275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638" y="4535488"/>
            <a:ext cx="5000625" cy="4810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7701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2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fld id="{5CA84A08-BF80-40BB-846D-1B42127BAF85}" type="slidenum">
              <a:rPr lang="nl-NL" altLang="nl-NL" smtClean="0"/>
              <a:pPr/>
              <a:t>9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0879125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50888" indent="-288925" defTabSz="923925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55700" indent="-231775" defTabSz="923925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17663" indent="-230188" defTabSz="923925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79625" indent="-230188" defTabSz="923925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36825" indent="-230188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94025" indent="-230188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51225" indent="-230188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908425" indent="-230188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5F70E6E0-570B-4596-9C12-73F2CFFAFAA9}" type="slidenum">
              <a:rPr lang="nl-NL" altLang="nl-NL"/>
              <a:pPr eaLnBrk="1" hangingPunct="1"/>
              <a:t>10</a:t>
            </a:fld>
            <a:endParaRPr lang="nl-NL" altLang="nl-NL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55650" y="806450"/>
            <a:ext cx="5375275" cy="403225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5109806"/>
            <a:ext cx="5505450" cy="4839236"/>
          </a:xfrm>
        </p:spPr>
        <p:txBody>
          <a:bodyPr/>
          <a:lstStyle/>
          <a:p>
            <a:pPr eaLnBrk="1" hangingPunct="1"/>
            <a:endParaRPr lang="nl-NL" altLang="nl-NL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712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/>
        </p:nvSpPr>
        <p:spPr>
          <a:xfrm>
            <a:off x="0" y="3438144"/>
            <a:ext cx="9144000" cy="3419856"/>
          </a:xfrm>
          <a:prstGeom prst="rect">
            <a:avLst/>
          </a:prstGeom>
          <a:solidFill>
            <a:srgbClr val="0041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55419"/>
            <a:ext cx="9144000" cy="1314450"/>
          </a:xfrm>
          <a:prstGeom prst="rect">
            <a:avLst/>
          </a:prstGeom>
        </p:spPr>
      </p:pic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1545336" y="1722120"/>
            <a:ext cx="6970014" cy="72752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4152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21" name="Ondertitel 2"/>
          <p:cNvSpPr>
            <a:spLocks noGrp="1"/>
          </p:cNvSpPr>
          <p:nvPr>
            <p:ph type="subTitle" idx="1"/>
          </p:nvPr>
        </p:nvSpPr>
        <p:spPr>
          <a:xfrm>
            <a:off x="1545336" y="2502705"/>
            <a:ext cx="6970014" cy="73806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01839E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pic>
        <p:nvPicPr>
          <p:cNvPr id="7" name="Afbeelding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82" y="512914"/>
            <a:ext cx="2965058" cy="918844"/>
          </a:xfrm>
          <a:prstGeom prst="rect">
            <a:avLst/>
          </a:prstGeom>
        </p:spPr>
      </p:pic>
      <p:pic>
        <p:nvPicPr>
          <p:cNvPr id="8" name="Afbeelding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" r="34539" b="14001"/>
          <a:stretch/>
        </p:blipFill>
        <p:spPr>
          <a:xfrm>
            <a:off x="0" y="3438144"/>
            <a:ext cx="914400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022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/>
        </p:nvSpPr>
        <p:spPr>
          <a:xfrm>
            <a:off x="3774831" y="844062"/>
            <a:ext cx="5369169" cy="54424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261" y="1211386"/>
            <a:ext cx="4919534" cy="4649665"/>
          </a:xfrm>
        </p:spPr>
        <p:txBody>
          <a:bodyPr/>
          <a:lstStyle>
            <a:lvl1pPr>
              <a:buClr>
                <a:schemeClr val="bg1"/>
              </a:buClr>
              <a:defRPr sz="195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5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35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350">
                <a:solidFill>
                  <a:schemeClr val="bg1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4" name="Rechthoek 13"/>
          <p:cNvSpPr/>
          <p:nvPr/>
        </p:nvSpPr>
        <p:spPr>
          <a:xfrm>
            <a:off x="-5862" y="844062"/>
            <a:ext cx="175847" cy="5442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16" name="Tijdelijke aanduiding voor dianummer 6"/>
          <p:cNvSpPr>
            <a:spLocks noGrp="1"/>
          </p:cNvSpPr>
          <p:nvPr>
            <p:ph type="sldNum" sz="quarter" idx="4"/>
          </p:nvPr>
        </p:nvSpPr>
        <p:spPr>
          <a:xfrm>
            <a:off x="7801945" y="6419356"/>
            <a:ext cx="1085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685800" rtl="0" eaLnBrk="1" latinLnBrk="0" hangingPunct="1">
              <a:defRPr lang="nl-NL" sz="1050" kern="1200" baseline="0" smtClean="0">
                <a:solidFill>
                  <a:schemeClr val="bg1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3520E660-CEBF-6843-8821-11513782E32E}" type="slidenum">
              <a:rPr lang="tr-TR" smtClean="0"/>
              <a:pPr/>
              <a:t>‹nr.›</a:t>
            </a:fld>
            <a:endParaRPr lang="tr-TR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531289" y="6419355"/>
            <a:ext cx="20494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aseline="0">
                <a:solidFill>
                  <a:schemeClr val="bg1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/>
              <a:t>www.nji.nl   |   </a:t>
            </a:r>
            <a:fld id="{BB4BB22C-BAEB-4860-8297-95AF5F67C773}" type="datetime1">
              <a:rPr lang="nl-NL" smtClean="0"/>
              <a:t>13-10-2017</a:t>
            </a:fld>
            <a:r>
              <a:rPr lang="en-US"/>
              <a:t>   </a:t>
            </a:r>
            <a:endParaRPr lang="en-US" dirty="0"/>
          </a:p>
        </p:txBody>
      </p:sp>
      <p:pic>
        <p:nvPicPr>
          <p:cNvPr id="15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04" y="156073"/>
            <a:ext cx="1696508" cy="553651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565367" y="933450"/>
            <a:ext cx="3180156" cy="819004"/>
          </a:xfrm>
        </p:spPr>
        <p:txBody>
          <a:bodyPr anchor="b"/>
          <a:lstStyle>
            <a:lvl1pPr>
              <a:defRPr sz="2400">
                <a:solidFill>
                  <a:srgbClr val="00415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0" name="Ondertitel 2"/>
          <p:cNvSpPr>
            <a:spLocks noGrp="1"/>
          </p:cNvSpPr>
          <p:nvPr>
            <p:ph type="subTitle" idx="13" hasCustomPrompt="1"/>
          </p:nvPr>
        </p:nvSpPr>
        <p:spPr>
          <a:xfrm>
            <a:off x="565367" y="1891323"/>
            <a:ext cx="3180156" cy="4395177"/>
          </a:xfrm>
        </p:spPr>
        <p:txBody>
          <a:bodyPr/>
          <a:lstStyle>
            <a:lvl1pPr marL="0" indent="0" algn="l">
              <a:buNone/>
              <a:defRPr lang="nl-NL" sz="1800" b="0" i="0" kern="1200" baseline="0" dirty="0" smtClean="0">
                <a:solidFill>
                  <a:srgbClr val="01839E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Klik om de ondertitelstijl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479688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jdelijke aanduiding voor afbeelding 14"/>
          <p:cNvSpPr>
            <a:spLocks noGrp="1"/>
          </p:cNvSpPr>
          <p:nvPr>
            <p:ph type="pic" sz="quarter" idx="15"/>
          </p:nvPr>
        </p:nvSpPr>
        <p:spPr>
          <a:xfrm>
            <a:off x="3895725" y="844063"/>
            <a:ext cx="5072428" cy="5442436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3" name="Rechthoek 12"/>
          <p:cNvSpPr/>
          <p:nvPr/>
        </p:nvSpPr>
        <p:spPr>
          <a:xfrm>
            <a:off x="8968153" y="844062"/>
            <a:ext cx="175847" cy="5442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15" name="Tijdelijke aanduiding voor dianummer 6"/>
          <p:cNvSpPr>
            <a:spLocks noGrp="1"/>
          </p:cNvSpPr>
          <p:nvPr>
            <p:ph type="sldNum" sz="quarter" idx="4"/>
          </p:nvPr>
        </p:nvSpPr>
        <p:spPr>
          <a:xfrm>
            <a:off x="7801945" y="6419356"/>
            <a:ext cx="1085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685800" rtl="0" eaLnBrk="1" latinLnBrk="0" hangingPunct="1">
              <a:defRPr lang="nl-NL" sz="1050" kern="1200" baseline="0" smtClean="0">
                <a:solidFill>
                  <a:schemeClr val="bg1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3520E660-CEBF-6843-8821-11513782E32E}" type="slidenum">
              <a:rPr lang="tr-TR" smtClean="0"/>
              <a:pPr/>
              <a:t>‹nr.›</a:t>
            </a:fld>
            <a:endParaRPr lang="tr-TR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531289" y="6419355"/>
            <a:ext cx="20494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aseline="0">
                <a:solidFill>
                  <a:schemeClr val="bg1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/>
              <a:t>www.nji.nl   |   </a:t>
            </a:r>
            <a:fld id="{D8E2D004-5134-447F-A832-63903AA8D34F}" type="datetime1">
              <a:rPr lang="nl-NL" smtClean="0"/>
              <a:t>13-10-2017</a:t>
            </a:fld>
            <a:r>
              <a:rPr lang="en-US"/>
              <a:t>   </a:t>
            </a:r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565367" y="789354"/>
            <a:ext cx="3180156" cy="963100"/>
          </a:xfrm>
        </p:spPr>
        <p:txBody>
          <a:bodyPr anchor="b"/>
          <a:lstStyle>
            <a:lvl1pPr>
              <a:defRPr sz="2400">
                <a:solidFill>
                  <a:srgbClr val="00415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Ondertitel 2"/>
          <p:cNvSpPr>
            <a:spLocks noGrp="1"/>
          </p:cNvSpPr>
          <p:nvPr>
            <p:ph type="subTitle" idx="13" hasCustomPrompt="1"/>
          </p:nvPr>
        </p:nvSpPr>
        <p:spPr>
          <a:xfrm>
            <a:off x="565367" y="1891323"/>
            <a:ext cx="3180156" cy="4395177"/>
          </a:xfrm>
        </p:spPr>
        <p:txBody>
          <a:bodyPr/>
          <a:lstStyle>
            <a:lvl1pPr marL="0" indent="0" algn="l">
              <a:buNone/>
              <a:defRPr lang="nl-NL" sz="1800" b="0" i="0" kern="1200" baseline="0" dirty="0" smtClean="0">
                <a:solidFill>
                  <a:srgbClr val="01839E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Klik om de ondertitelstijl te bewerken</a:t>
            </a:r>
          </a:p>
        </p:txBody>
      </p:sp>
      <p:pic>
        <p:nvPicPr>
          <p:cNvPr id="11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04" y="156073"/>
            <a:ext cx="1696508" cy="55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630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C3743-E164-4C9A-88EA-1F3F8B7E063D}" type="datetime1">
              <a:rPr lang="nl-NL" smtClean="0"/>
              <a:t>13-10-2017</a:t>
            </a:fld>
            <a:endParaRPr lang="nl-NL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3D307-A16D-45AC-A89B-A231789F84F0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5657627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1348B-77AC-4A34-A942-C62C2015E64F}" type="datetime1">
              <a:rPr lang="nl-NL" smtClean="0"/>
              <a:t>13-10-2017</a:t>
            </a:fld>
            <a:endParaRPr lang="nl-NL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FBD73-5D47-4CA8-BAD8-764CC0FC0866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948179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9FAAA-14E0-4827-83C8-B3370AACF011}" type="datetime1">
              <a:rPr lang="nl-NL" smtClean="0"/>
              <a:t>13-10-2017</a:t>
            </a:fld>
            <a:endParaRPr lang="nl-NL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A3EB4-9BC1-4444-A4D2-60FEF54CCE5B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213754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dia r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239312" y="4934841"/>
            <a:ext cx="5381799" cy="727520"/>
          </a:xfrm>
        </p:spPr>
        <p:txBody>
          <a:bodyPr>
            <a:noAutofit/>
          </a:bodyPr>
          <a:lstStyle>
            <a:lvl1pPr algn="r">
              <a:defRPr sz="3200">
                <a:solidFill>
                  <a:srgbClr val="00415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21" name="Ondertitel 2"/>
          <p:cNvSpPr>
            <a:spLocks noGrp="1"/>
          </p:cNvSpPr>
          <p:nvPr>
            <p:ph type="subTitle" idx="1"/>
          </p:nvPr>
        </p:nvSpPr>
        <p:spPr>
          <a:xfrm>
            <a:off x="239312" y="5784825"/>
            <a:ext cx="5381799" cy="738060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rgbClr val="01839E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" y="-1"/>
            <a:ext cx="9143414" cy="4330423"/>
          </a:xfrm>
          <a:prstGeom prst="rect">
            <a:avLst/>
          </a:prstGeom>
        </p:spPr>
      </p:pic>
      <p:pic>
        <p:nvPicPr>
          <p:cNvPr id="6" name="Afbeelding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944" y="5060168"/>
            <a:ext cx="2965058" cy="91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221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Zonder beeld">
    <p:bg>
      <p:bgPr>
        <a:solidFill>
          <a:srgbClr val="004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/>
          <p:cNvSpPr/>
          <p:nvPr/>
        </p:nvSpPr>
        <p:spPr>
          <a:xfrm>
            <a:off x="0" y="4089400"/>
            <a:ext cx="9144000" cy="276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13" name="Rechthoek 12"/>
          <p:cNvSpPr/>
          <p:nvPr/>
        </p:nvSpPr>
        <p:spPr>
          <a:xfrm>
            <a:off x="0" y="0"/>
            <a:ext cx="9144000" cy="4964112"/>
          </a:xfrm>
          <a:prstGeom prst="rect">
            <a:avLst/>
          </a:prstGeom>
          <a:solidFill>
            <a:srgbClr val="0041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1374599" y="2839720"/>
            <a:ext cx="6970014" cy="727520"/>
          </a:xfrm>
        </p:spPr>
        <p:txBody>
          <a:bodyPr>
            <a:normAutofit/>
          </a:bodyPr>
          <a:lstStyle>
            <a:lvl1pPr algn="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9" name="Ondertitel 2"/>
          <p:cNvSpPr>
            <a:spLocks noGrp="1"/>
          </p:cNvSpPr>
          <p:nvPr>
            <p:ph type="subTitle" idx="1"/>
          </p:nvPr>
        </p:nvSpPr>
        <p:spPr>
          <a:xfrm>
            <a:off x="1374599" y="3763180"/>
            <a:ext cx="6970014" cy="738060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pic>
        <p:nvPicPr>
          <p:cNvPr id="8" name="Afbeelding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899" y="5412770"/>
            <a:ext cx="3053714" cy="99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716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-5862" y="844062"/>
            <a:ext cx="175847" cy="5442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15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415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>
                <a:solidFill>
                  <a:srgbClr val="00415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>
              <a:defRPr>
                <a:solidFill>
                  <a:srgbClr val="00415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>
                <a:solidFill>
                  <a:srgbClr val="00415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>
              <a:defRPr>
                <a:solidFill>
                  <a:srgbClr val="004152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1" name="Ondertitel 2"/>
          <p:cNvSpPr>
            <a:spLocks noGrp="1"/>
          </p:cNvSpPr>
          <p:nvPr>
            <p:ph type="subTitle" idx="13"/>
          </p:nvPr>
        </p:nvSpPr>
        <p:spPr>
          <a:xfrm>
            <a:off x="531289" y="1468439"/>
            <a:ext cx="7815542" cy="417321"/>
          </a:xfrm>
        </p:spPr>
        <p:txBody>
          <a:bodyPr/>
          <a:lstStyle>
            <a:lvl1pPr marL="0" indent="0" algn="l">
              <a:buNone/>
              <a:defRPr lang="nl-NL" sz="1800" b="0" i="0" kern="1200" baseline="0" dirty="0" smtClean="0">
                <a:solidFill>
                  <a:srgbClr val="01839E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7" name="Tijdelijke aanduiding voor dianummer 6"/>
          <p:cNvSpPr>
            <a:spLocks noGrp="1"/>
          </p:cNvSpPr>
          <p:nvPr>
            <p:ph type="sldNum" sz="quarter" idx="4"/>
          </p:nvPr>
        </p:nvSpPr>
        <p:spPr>
          <a:xfrm>
            <a:off x="7801945" y="6419356"/>
            <a:ext cx="1085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685800" rtl="0" eaLnBrk="1" latinLnBrk="0" hangingPunct="1">
              <a:defRPr lang="nl-NL" sz="1050" kern="1200" baseline="0" smtClean="0">
                <a:solidFill>
                  <a:schemeClr val="bg1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3520E660-CEBF-6843-8821-11513782E32E}" type="slidenum">
              <a:rPr lang="tr-TR" smtClean="0"/>
              <a:pPr/>
              <a:t>‹nr.›</a:t>
            </a:fld>
            <a:endParaRPr lang="tr-TR" dirty="0"/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2"/>
          </p:nvPr>
        </p:nvSpPr>
        <p:spPr>
          <a:xfrm>
            <a:off x="531289" y="6419355"/>
            <a:ext cx="20494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aseline="0">
                <a:solidFill>
                  <a:schemeClr val="bg1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/>
              <a:t>www.nji.nl   |   </a:t>
            </a:r>
            <a:fld id="{ED4096C0-D9AF-46CB-9CFB-5E6AAB2FA147}" type="datetime1">
              <a:rPr lang="nl-NL" smtClean="0"/>
              <a:t>13-10-2017</a:t>
            </a:fld>
            <a:r>
              <a:rPr lang="en-US"/>
              <a:t>   </a:t>
            </a:r>
            <a:endParaRPr lang="en-US" dirty="0"/>
          </a:p>
        </p:txBody>
      </p:sp>
      <p:pic>
        <p:nvPicPr>
          <p:cNvPr id="10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04" y="156073"/>
            <a:ext cx="1696508" cy="55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034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ote Foto me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jdelijke aanduiding voor afbeelding 14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5103397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Rechthoek 10"/>
          <p:cNvSpPr/>
          <p:nvPr/>
        </p:nvSpPr>
        <p:spPr>
          <a:xfrm>
            <a:off x="0" y="5111756"/>
            <a:ext cx="9144000" cy="1754059"/>
          </a:xfrm>
          <a:prstGeom prst="rect">
            <a:avLst/>
          </a:prstGeom>
          <a:solidFill>
            <a:srgbClr val="0041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01982" y="5417815"/>
            <a:ext cx="6970014" cy="7275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8" name="Tijdelijke aanduiding voor dianummer 6"/>
          <p:cNvSpPr txBox="1">
            <a:spLocks/>
          </p:cNvSpPr>
          <p:nvPr/>
        </p:nvSpPr>
        <p:spPr>
          <a:xfrm>
            <a:off x="7793159" y="6392011"/>
            <a:ext cx="108585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nl-NL" sz="1400" kern="1200" baseline="0" smtClean="0">
                <a:solidFill>
                  <a:schemeClr val="bg1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20E660-CEBF-6843-8821-11513782E32E}" type="slidenum">
              <a:rPr lang="tr-TR" sz="1050" smtClean="0">
                <a:solidFill>
                  <a:schemeClr val="accent1"/>
                </a:solidFill>
              </a:rPr>
              <a:pPr/>
              <a:t>‹nr.›</a:t>
            </a:fld>
            <a:endParaRPr lang="tr-TR" sz="1050" dirty="0">
              <a:solidFill>
                <a:schemeClr val="accent1"/>
              </a:solidFill>
            </a:endParaRPr>
          </a:p>
        </p:txBody>
      </p:sp>
      <p:sp>
        <p:nvSpPr>
          <p:cNvPr id="19" name="Date Placeholder 3"/>
          <p:cNvSpPr txBox="1">
            <a:spLocks/>
          </p:cNvSpPr>
          <p:nvPr/>
        </p:nvSpPr>
        <p:spPr>
          <a:xfrm>
            <a:off x="493196" y="6392010"/>
            <a:ext cx="2049426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kern="1200" baseline="0">
                <a:solidFill>
                  <a:schemeClr val="bg1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solidFill>
                  <a:schemeClr val="accent1"/>
                </a:solidFill>
              </a:rPr>
              <a:t>www.nji.nl   |   </a:t>
            </a:r>
            <a:fld id="{11526A41-9D52-C94E-BB30-B6FA638BD5F8}" type="datetime1">
              <a:rPr lang="nl-NL" sz="1050" smtClean="0">
                <a:solidFill>
                  <a:schemeClr val="accent1"/>
                </a:solidFill>
              </a:rPr>
              <a:pPr/>
              <a:t>13-10-2017</a:t>
            </a:fld>
            <a:r>
              <a:rPr lang="en-US" sz="1050" dirty="0">
                <a:solidFill>
                  <a:schemeClr val="accent1"/>
                </a:solidFill>
              </a:rPr>
              <a:t>     </a:t>
            </a:r>
          </a:p>
        </p:txBody>
      </p:sp>
      <p:cxnSp>
        <p:nvCxnSpPr>
          <p:cNvPr id="12" name="Rechte verbindingslijn 9"/>
          <p:cNvCxnSpPr/>
          <p:nvPr userDrawn="1"/>
        </p:nvCxnSpPr>
        <p:spPr>
          <a:xfrm>
            <a:off x="0" y="5106394"/>
            <a:ext cx="9144000" cy="0"/>
          </a:xfrm>
          <a:prstGeom prst="line">
            <a:avLst/>
          </a:prstGeom>
          <a:ln w="12700">
            <a:solidFill>
              <a:srgbClr val="0023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013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m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14"/>
          <p:cNvSpPr>
            <a:spLocks noGrp="1"/>
          </p:cNvSpPr>
          <p:nvPr>
            <p:ph type="pic" sz="quarter" idx="10"/>
          </p:nvPr>
        </p:nvSpPr>
        <p:spPr>
          <a:xfrm>
            <a:off x="0" y="1475972"/>
            <a:ext cx="9144000" cy="4801494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Rechthoek 13"/>
          <p:cNvSpPr/>
          <p:nvPr/>
        </p:nvSpPr>
        <p:spPr>
          <a:xfrm>
            <a:off x="0" y="6291386"/>
            <a:ext cx="9144000" cy="574429"/>
          </a:xfrm>
          <a:prstGeom prst="rect">
            <a:avLst/>
          </a:prstGeom>
          <a:solidFill>
            <a:srgbClr val="0041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792714" y="646850"/>
            <a:ext cx="6970014" cy="727520"/>
          </a:xfrm>
        </p:spPr>
        <p:txBody>
          <a:bodyPr/>
          <a:lstStyle>
            <a:lvl1pPr>
              <a:defRPr>
                <a:solidFill>
                  <a:srgbClr val="00415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7" name="Tijdelijke aanduiding voor dianummer 6"/>
          <p:cNvSpPr txBox="1">
            <a:spLocks/>
          </p:cNvSpPr>
          <p:nvPr/>
        </p:nvSpPr>
        <p:spPr>
          <a:xfrm>
            <a:off x="7793159" y="6392011"/>
            <a:ext cx="108585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nl-NL" sz="1400" kern="1200" baseline="0" smtClean="0">
                <a:solidFill>
                  <a:schemeClr val="bg1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20E660-CEBF-6843-8821-11513782E32E}" type="slidenum">
              <a:rPr lang="tr-TR" sz="1050" smtClean="0">
                <a:solidFill>
                  <a:schemeClr val="accent1"/>
                </a:solidFill>
              </a:rPr>
              <a:pPr/>
              <a:t>‹nr.›</a:t>
            </a:fld>
            <a:endParaRPr lang="tr-TR" sz="1050" dirty="0">
              <a:solidFill>
                <a:schemeClr val="accent1"/>
              </a:solidFill>
            </a:endParaRPr>
          </a:p>
        </p:txBody>
      </p:sp>
      <p:sp>
        <p:nvSpPr>
          <p:cNvPr id="23" name="Date Placeholder 3"/>
          <p:cNvSpPr txBox="1">
            <a:spLocks/>
          </p:cNvSpPr>
          <p:nvPr/>
        </p:nvSpPr>
        <p:spPr>
          <a:xfrm>
            <a:off x="493196" y="6392010"/>
            <a:ext cx="2049426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kern="1200" baseline="0">
                <a:solidFill>
                  <a:schemeClr val="bg1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solidFill>
                  <a:schemeClr val="accent1"/>
                </a:solidFill>
              </a:rPr>
              <a:t>www.nji.nl   |   </a:t>
            </a:r>
            <a:fld id="{11526A41-9D52-C94E-BB30-B6FA638BD5F8}" type="datetime1">
              <a:rPr lang="nl-NL" sz="1050" smtClean="0">
                <a:solidFill>
                  <a:schemeClr val="accent1"/>
                </a:solidFill>
              </a:rPr>
              <a:pPr/>
              <a:t>13-10-2017</a:t>
            </a:fld>
            <a:r>
              <a:rPr lang="en-US" sz="1050" dirty="0">
                <a:solidFill>
                  <a:schemeClr val="accent1"/>
                </a:solidFill>
              </a:rPr>
              <a:t>     </a:t>
            </a:r>
          </a:p>
        </p:txBody>
      </p:sp>
      <p:pic>
        <p:nvPicPr>
          <p:cNvPr id="11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04" y="156073"/>
            <a:ext cx="1696508" cy="553651"/>
          </a:xfrm>
          <a:prstGeom prst="rect">
            <a:avLst/>
          </a:prstGeom>
        </p:spPr>
      </p:pic>
      <p:cxnSp>
        <p:nvCxnSpPr>
          <p:cNvPr id="15" name="Rechte verbindingslijn 9"/>
          <p:cNvCxnSpPr/>
          <p:nvPr userDrawn="1"/>
        </p:nvCxnSpPr>
        <p:spPr>
          <a:xfrm>
            <a:off x="0" y="6286858"/>
            <a:ext cx="9144000" cy="0"/>
          </a:xfrm>
          <a:prstGeom prst="line">
            <a:avLst/>
          </a:prstGeom>
          <a:ln w="12700">
            <a:solidFill>
              <a:srgbClr val="0023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4038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met F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4"/>
          <p:cNvSpPr>
            <a:spLocks noGrp="1"/>
          </p:cNvSpPr>
          <p:nvPr>
            <p:ph type="pic" sz="quarter" idx="14"/>
          </p:nvPr>
        </p:nvSpPr>
        <p:spPr>
          <a:xfrm>
            <a:off x="137817" y="1612900"/>
            <a:ext cx="9006184" cy="46736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431" y="731520"/>
            <a:ext cx="7766539" cy="727520"/>
          </a:xfrm>
        </p:spPr>
        <p:txBody>
          <a:bodyPr/>
          <a:lstStyle>
            <a:lvl1pPr>
              <a:defRPr>
                <a:solidFill>
                  <a:srgbClr val="00415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2" name="Tijdelijke aanduiding voor dianummer 6"/>
          <p:cNvSpPr>
            <a:spLocks noGrp="1"/>
          </p:cNvSpPr>
          <p:nvPr>
            <p:ph type="sldNum" sz="quarter" idx="4"/>
          </p:nvPr>
        </p:nvSpPr>
        <p:spPr>
          <a:xfrm>
            <a:off x="7801945" y="6419356"/>
            <a:ext cx="1085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685800" rtl="0" eaLnBrk="1" latinLnBrk="0" hangingPunct="1">
              <a:defRPr lang="nl-NL" sz="1050" kern="1200" baseline="0" smtClean="0">
                <a:solidFill>
                  <a:schemeClr val="bg1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3520E660-CEBF-6843-8821-11513782E32E}" type="slidenum">
              <a:rPr lang="tr-TR" smtClean="0"/>
              <a:pPr/>
              <a:t>‹nr.›</a:t>
            </a:fld>
            <a:endParaRPr lang="tr-TR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531289" y="6419355"/>
            <a:ext cx="20494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aseline="0">
                <a:solidFill>
                  <a:schemeClr val="bg1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/>
              <a:t>www.nji.nl   |   </a:t>
            </a:r>
            <a:fld id="{C28C6260-BFF2-4670-91DD-05060724428B}" type="datetime1">
              <a:rPr lang="nl-NL" smtClean="0"/>
              <a:t>13-10-2017</a:t>
            </a:fld>
            <a:r>
              <a:rPr lang="en-US"/>
              <a:t>   </a:t>
            </a:r>
            <a:endParaRPr lang="en-US" dirty="0"/>
          </a:p>
        </p:txBody>
      </p:sp>
      <p:sp>
        <p:nvSpPr>
          <p:cNvPr id="13" name="Rechthoek 12"/>
          <p:cNvSpPr/>
          <p:nvPr/>
        </p:nvSpPr>
        <p:spPr>
          <a:xfrm>
            <a:off x="-5862" y="1612900"/>
            <a:ext cx="175847" cy="4673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pic>
        <p:nvPicPr>
          <p:cNvPr id="10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04" y="156073"/>
            <a:ext cx="1696508" cy="55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326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links - Conten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jdelijke aanduiding voor afbeelding 14"/>
          <p:cNvSpPr>
            <a:spLocks noGrp="1"/>
          </p:cNvSpPr>
          <p:nvPr>
            <p:ph type="pic" sz="quarter" idx="14"/>
          </p:nvPr>
        </p:nvSpPr>
        <p:spPr>
          <a:xfrm>
            <a:off x="169986" y="844064"/>
            <a:ext cx="3106615" cy="5442437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97919" y="2108200"/>
            <a:ext cx="5386243" cy="4068763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497919" y="737496"/>
            <a:ext cx="5386242" cy="727520"/>
          </a:xfrm>
        </p:spPr>
        <p:txBody>
          <a:bodyPr/>
          <a:lstStyle>
            <a:lvl1pPr>
              <a:defRPr>
                <a:solidFill>
                  <a:srgbClr val="00415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4" name="Ondertitel 2"/>
          <p:cNvSpPr>
            <a:spLocks noGrp="1"/>
          </p:cNvSpPr>
          <p:nvPr>
            <p:ph type="subTitle" idx="13" hasCustomPrompt="1"/>
          </p:nvPr>
        </p:nvSpPr>
        <p:spPr>
          <a:xfrm>
            <a:off x="3497919" y="1490743"/>
            <a:ext cx="5386242" cy="417321"/>
          </a:xfrm>
        </p:spPr>
        <p:txBody>
          <a:bodyPr/>
          <a:lstStyle>
            <a:lvl1pPr marL="0" indent="0" algn="l">
              <a:buNone/>
              <a:defRPr lang="nl-NL" sz="1800" b="0" i="0" kern="1200" baseline="0" dirty="0" smtClean="0">
                <a:solidFill>
                  <a:srgbClr val="01839E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Klik om de ondertitelstijl te bewerken</a:t>
            </a:r>
          </a:p>
        </p:txBody>
      </p:sp>
      <p:sp>
        <p:nvSpPr>
          <p:cNvPr id="12" name="Rechthoek 11"/>
          <p:cNvSpPr/>
          <p:nvPr/>
        </p:nvSpPr>
        <p:spPr>
          <a:xfrm>
            <a:off x="-5862" y="844062"/>
            <a:ext cx="175847" cy="5442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16" name="Tijdelijke aanduiding voor dianummer 6"/>
          <p:cNvSpPr>
            <a:spLocks noGrp="1"/>
          </p:cNvSpPr>
          <p:nvPr>
            <p:ph type="sldNum" sz="quarter" idx="4"/>
          </p:nvPr>
        </p:nvSpPr>
        <p:spPr>
          <a:xfrm>
            <a:off x="7801945" y="6419356"/>
            <a:ext cx="1085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685800" rtl="0" eaLnBrk="1" latinLnBrk="0" hangingPunct="1">
              <a:defRPr lang="nl-NL" sz="1050" kern="1200" baseline="0" smtClean="0">
                <a:solidFill>
                  <a:schemeClr val="bg1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3520E660-CEBF-6843-8821-11513782E32E}" type="slidenum">
              <a:rPr lang="tr-TR" smtClean="0"/>
              <a:pPr/>
              <a:t>‹nr.›</a:t>
            </a:fld>
            <a:endParaRPr lang="tr-TR" dirty="0"/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5"/>
          </p:nvPr>
        </p:nvSpPr>
        <p:spPr>
          <a:xfrm>
            <a:off x="531289" y="6419355"/>
            <a:ext cx="20494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aseline="0">
                <a:solidFill>
                  <a:schemeClr val="bg1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/>
              <a:t>www.nji.nl   |   </a:t>
            </a:r>
            <a:fld id="{75ABD025-CF5C-45F4-9840-86F5129984D3}" type="datetime1">
              <a:rPr lang="nl-NL" smtClean="0"/>
              <a:t>13-10-2017</a:t>
            </a:fld>
            <a:r>
              <a:rPr lang="en-US"/>
              <a:t>   </a:t>
            </a:r>
            <a:endParaRPr lang="en-US" dirty="0"/>
          </a:p>
        </p:txBody>
      </p:sp>
      <p:pic>
        <p:nvPicPr>
          <p:cNvPr id="17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04" y="156073"/>
            <a:ext cx="1696508" cy="55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726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059" y="1681163"/>
            <a:ext cx="3703123" cy="823912"/>
          </a:xfrm>
        </p:spPr>
        <p:txBody>
          <a:bodyPr anchor="b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None/>
              <a:defRPr lang="nl-NL" sz="1800" b="0" i="0" kern="1200" baseline="0" dirty="0" smtClean="0">
                <a:solidFill>
                  <a:srgbClr val="01839E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5059" y="2660905"/>
            <a:ext cx="3703123" cy="352875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873" y="2660905"/>
            <a:ext cx="3717681" cy="3528759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95058" y="731520"/>
            <a:ext cx="7551773" cy="727520"/>
          </a:xfrm>
        </p:spPr>
        <p:txBody>
          <a:bodyPr/>
          <a:lstStyle>
            <a:lvl1pPr>
              <a:defRPr>
                <a:solidFill>
                  <a:srgbClr val="00415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4"/>
          </p:nvPr>
        </p:nvSpPr>
        <p:spPr>
          <a:xfrm>
            <a:off x="4640873" y="1681163"/>
            <a:ext cx="3717681" cy="823912"/>
          </a:xfrm>
        </p:spPr>
        <p:txBody>
          <a:bodyPr anchor="b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None/>
              <a:defRPr lang="nl-NL" sz="1800" b="0" i="0" kern="1200" baseline="0" dirty="0" smtClean="0">
                <a:solidFill>
                  <a:srgbClr val="01839E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5" name="Rechthoek 14"/>
          <p:cNvSpPr/>
          <p:nvPr/>
        </p:nvSpPr>
        <p:spPr>
          <a:xfrm>
            <a:off x="-5862" y="844062"/>
            <a:ext cx="175847" cy="5442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17" name="Tijdelijke aanduiding voor dianummer 6"/>
          <p:cNvSpPr>
            <a:spLocks noGrp="1"/>
          </p:cNvSpPr>
          <p:nvPr>
            <p:ph type="sldNum" sz="quarter" idx="15"/>
          </p:nvPr>
        </p:nvSpPr>
        <p:spPr>
          <a:xfrm>
            <a:off x="7801945" y="6419356"/>
            <a:ext cx="1085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685800" rtl="0" eaLnBrk="1" latinLnBrk="0" hangingPunct="1">
              <a:defRPr lang="nl-NL" sz="1050" kern="1200" baseline="0" smtClean="0">
                <a:solidFill>
                  <a:schemeClr val="bg1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3520E660-CEBF-6843-8821-11513782E32E}" type="slidenum">
              <a:rPr lang="tr-TR" smtClean="0"/>
              <a:pPr/>
              <a:t>‹nr.›</a:t>
            </a:fld>
            <a:endParaRPr lang="tr-TR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6"/>
          </p:nvPr>
        </p:nvSpPr>
        <p:spPr>
          <a:xfrm>
            <a:off x="531289" y="6419355"/>
            <a:ext cx="20494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aseline="0">
                <a:solidFill>
                  <a:schemeClr val="bg1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/>
              <a:t>www.nji.nl   |   </a:t>
            </a:r>
            <a:fld id="{57035747-F1A0-43DA-AA61-84429B9164FC}" type="datetime1">
              <a:rPr lang="nl-NL" smtClean="0"/>
              <a:t>13-10-2017</a:t>
            </a:fld>
            <a:r>
              <a:rPr lang="en-US"/>
              <a:t>   </a:t>
            </a:r>
            <a:endParaRPr lang="en-US" dirty="0"/>
          </a:p>
        </p:txBody>
      </p:sp>
      <p:pic>
        <p:nvPicPr>
          <p:cNvPr id="13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04" y="156073"/>
            <a:ext cx="1696508" cy="55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571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289" y="731520"/>
            <a:ext cx="8085172" cy="727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289" y="2190560"/>
            <a:ext cx="8085172" cy="3986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4"/>
          </p:nvPr>
        </p:nvSpPr>
        <p:spPr>
          <a:xfrm>
            <a:off x="7801945" y="6419356"/>
            <a:ext cx="1085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685800" rtl="0" eaLnBrk="1" latinLnBrk="0" hangingPunct="1">
              <a:defRPr lang="nl-NL" sz="1050" kern="1200" baseline="0" smtClean="0">
                <a:solidFill>
                  <a:srgbClr val="A9A8A8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3520E660-CEBF-6843-8821-11513782E32E}" type="slidenum">
              <a:rPr lang="tr-TR" smtClean="0"/>
              <a:pPr/>
              <a:t>‹nr.›</a:t>
            </a:fld>
            <a:endParaRPr lang="tr-TR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531290" y="6419355"/>
            <a:ext cx="20494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aseline="0">
                <a:solidFill>
                  <a:srgbClr val="A9A8A8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/>
              <a:t>www.nji.nl   |   </a:t>
            </a:r>
            <a:fld id="{3E253766-1BCE-44B0-8D36-AE78112C22F5}" type="datetime1">
              <a:rPr lang="nl-NL" smtClean="0"/>
              <a:t>13-10-2017</a:t>
            </a:fld>
            <a:r>
              <a:rPr lang="en-US"/>
              <a:t>   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2812" y="6419355"/>
            <a:ext cx="4325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aseline="0">
                <a:solidFill>
                  <a:srgbClr val="A9A8A8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328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50" kern="1200" baseline="0">
          <a:solidFill>
            <a:srgbClr val="005566"/>
          </a:solidFill>
          <a:latin typeface="Open Sans Light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5"/>
        </a:buClr>
        <a:buFont typeface="Open Sans" panose="020B0606030504020204" pitchFamily="34" charset="0"/>
        <a:buChar char="›"/>
        <a:defRPr sz="1950" b="0" i="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1pPr>
      <a:lvl2pPr marL="514350" indent="-171450" algn="l" defTabSz="685800" rtl="0" eaLnBrk="1" latinLnBrk="0" hangingPunct="1">
        <a:lnSpc>
          <a:spcPct val="130000"/>
        </a:lnSpc>
        <a:spcBef>
          <a:spcPts val="375"/>
        </a:spcBef>
        <a:buClr>
          <a:srgbClr val="C00000"/>
        </a:buClr>
        <a:buFont typeface="Arial"/>
        <a:buChar char="•"/>
        <a:defRPr sz="1800" b="0" i="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2pPr>
      <a:lvl3pPr marL="857250" indent="-171450" algn="l" defTabSz="685800" rtl="0" eaLnBrk="1" latinLnBrk="0" hangingPunct="1">
        <a:lnSpc>
          <a:spcPct val="130000"/>
        </a:lnSpc>
        <a:spcBef>
          <a:spcPts val="375"/>
        </a:spcBef>
        <a:buClr>
          <a:srgbClr val="C00000"/>
        </a:buClr>
        <a:buFont typeface="Arial"/>
        <a:buChar char="•"/>
        <a:defRPr sz="1500" b="0" i="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3pPr>
      <a:lvl4pPr marL="1200150" indent="-171450" algn="l" defTabSz="685800" rtl="0" eaLnBrk="1" latinLnBrk="0" hangingPunct="1">
        <a:lnSpc>
          <a:spcPct val="130000"/>
        </a:lnSpc>
        <a:spcBef>
          <a:spcPts val="375"/>
        </a:spcBef>
        <a:buClr>
          <a:srgbClr val="C00000"/>
        </a:buClr>
        <a:buFont typeface="Arial"/>
        <a:buChar char="•"/>
        <a:defRPr sz="1350" b="0" i="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4pPr>
      <a:lvl5pPr marL="1543050" indent="-171450" algn="l" defTabSz="685800" rtl="0" eaLnBrk="1" latinLnBrk="0" hangingPunct="1">
        <a:lnSpc>
          <a:spcPct val="130000"/>
        </a:lnSpc>
        <a:spcBef>
          <a:spcPts val="375"/>
        </a:spcBef>
        <a:buClr>
          <a:srgbClr val="C00000"/>
        </a:buClr>
        <a:buFont typeface="Arial"/>
        <a:buChar char="•"/>
        <a:defRPr sz="1350" b="0" i="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ji.nl/stelselwijzigin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hyperlink" Target="mailto:t.vanyperen@nji.nl" TargetMode="External"/><Relationship Id="rId4" Type="http://schemas.openxmlformats.org/officeDocument/2006/relationships/hyperlink" Target="http://www.nji.nl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5336" y="1547462"/>
            <a:ext cx="6970014" cy="72752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Maatschappelijk</a:t>
            </a:r>
            <a:r>
              <a:rPr lang="en-US" dirty="0"/>
              <a:t> </a:t>
            </a:r>
            <a:r>
              <a:rPr lang="en-US" dirty="0" err="1"/>
              <a:t>partnerschap</a:t>
            </a:r>
            <a:r>
              <a:rPr lang="en-US" dirty="0"/>
              <a:t> in </a:t>
            </a:r>
            <a:r>
              <a:rPr lang="en-US" dirty="0" err="1"/>
              <a:t>kwaliteit</a:t>
            </a:r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Sturen</a:t>
            </a:r>
            <a:r>
              <a:rPr lang="en-US" dirty="0"/>
              <a:t> op outcome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45336" y="5316112"/>
            <a:ext cx="6970014" cy="7380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5"/>
              </a:buClr>
              <a:buFont typeface="Open Sans" panose="020B0606030504020204" pitchFamily="34" charset="0"/>
              <a:buNone/>
              <a:defRPr sz="2200" b="0" i="0" kern="1200">
                <a:solidFill>
                  <a:srgbClr val="01839E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342900" indent="0" algn="ctr" defTabSz="685800" rtl="0" eaLnBrk="1" latinLnBrk="0" hangingPunct="1">
              <a:lnSpc>
                <a:spcPct val="130000"/>
              </a:lnSpc>
              <a:spcBef>
                <a:spcPts val="375"/>
              </a:spcBef>
              <a:buClr>
                <a:srgbClr val="C00000"/>
              </a:buClr>
              <a:buFont typeface="Arial"/>
              <a:buNone/>
              <a:defRPr sz="1500" b="0" i="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685800" indent="0" algn="ctr" defTabSz="685800" rtl="0" eaLnBrk="1" latinLnBrk="0" hangingPunct="1">
              <a:lnSpc>
                <a:spcPct val="130000"/>
              </a:lnSpc>
              <a:spcBef>
                <a:spcPts val="375"/>
              </a:spcBef>
              <a:buClr>
                <a:srgbClr val="C00000"/>
              </a:buClr>
              <a:buFont typeface="Arial"/>
              <a:buNone/>
              <a:defRPr sz="1350" b="0" i="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028700" indent="0" algn="ctr" defTabSz="685800" rtl="0" eaLnBrk="1" latinLnBrk="0" hangingPunct="1">
              <a:lnSpc>
                <a:spcPct val="130000"/>
              </a:lnSpc>
              <a:spcBef>
                <a:spcPts val="375"/>
              </a:spcBef>
              <a:buClr>
                <a:srgbClr val="C00000"/>
              </a:buClr>
              <a:buFont typeface="Arial"/>
              <a:buNone/>
              <a:defRPr sz="1200" b="0" i="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1371600" indent="0" algn="ctr" defTabSz="685800" rtl="0" eaLnBrk="1" latinLnBrk="0" hangingPunct="1">
              <a:lnSpc>
                <a:spcPct val="130000"/>
              </a:lnSpc>
              <a:spcBef>
                <a:spcPts val="375"/>
              </a:spcBef>
              <a:buClr>
                <a:srgbClr val="C00000"/>
              </a:buClr>
              <a:buFont typeface="Arial"/>
              <a:buNone/>
              <a:defRPr sz="1200" b="0" i="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Tom van Yperen, </a:t>
            </a:r>
            <a:r>
              <a:rPr lang="en-US" dirty="0" err="1">
                <a:solidFill>
                  <a:schemeClr val="bg1"/>
                </a:solidFill>
              </a:rPr>
              <a:t>Nji</a:t>
            </a:r>
            <a:r>
              <a:rPr lang="en-US" dirty="0">
                <a:solidFill>
                  <a:schemeClr val="bg1"/>
                </a:solidFill>
              </a:rPr>
              <a:t> / </a:t>
            </a:r>
            <a:r>
              <a:rPr lang="en-US" dirty="0" err="1">
                <a:solidFill>
                  <a:schemeClr val="bg1"/>
                </a:solidFill>
              </a:rPr>
              <a:t>Universiteit</a:t>
            </a:r>
            <a:r>
              <a:rPr lang="en-US" dirty="0">
                <a:solidFill>
                  <a:schemeClr val="bg1"/>
                </a:solidFill>
              </a:rPr>
              <a:t> Groningen</a:t>
            </a:r>
          </a:p>
          <a:p>
            <a:r>
              <a:rPr lang="en-US" dirty="0">
                <a:solidFill>
                  <a:schemeClr val="bg1"/>
                </a:solidFill>
              </a:rPr>
              <a:t>Diemen, 13 </a:t>
            </a:r>
            <a:r>
              <a:rPr lang="en-US" dirty="0" err="1">
                <a:solidFill>
                  <a:schemeClr val="bg1"/>
                </a:solidFill>
              </a:rPr>
              <a:t>oktober</a:t>
            </a:r>
            <a:r>
              <a:rPr lang="en-US" dirty="0">
                <a:solidFill>
                  <a:schemeClr val="bg1"/>
                </a:solidFill>
              </a:rPr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4193119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027" name="Tijdelijke aanduiding voor dianummer 4"/>
          <p:cNvSpPr>
            <a:spLocks noGrp="1"/>
          </p:cNvSpPr>
          <p:nvPr>
            <p:ph type="sldNum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3B6A5B9-402C-4593-A3BB-87E08BEA2B8D}" type="slidenum">
              <a:rPr lang="nl-NL" altLang="nl-NL">
                <a:solidFill>
                  <a:schemeClr val="bg1"/>
                </a:solidFill>
              </a:rPr>
              <a:pPr eaLnBrk="1" hangingPunct="1"/>
              <a:t>10</a:t>
            </a:fld>
            <a:endParaRPr lang="nl-NL" altLang="nl-NL">
              <a:solidFill>
                <a:schemeClr val="bg1"/>
              </a:solidFill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/>
          </p:nvPr>
        </p:nvGraphicFramePr>
        <p:xfrm>
          <a:off x="804863" y="914400"/>
          <a:ext cx="7807325" cy="585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Slide" r:id="rId4" imgW="2964101" imgH="2222000" progId="PowerPoint.Slide.8">
                  <p:embed/>
                </p:oleObj>
              </mc:Choice>
              <mc:Fallback>
                <p:oleObj name="Slide" r:id="rId4" imgW="2964101" imgH="2222000" progId="PowerPoint.Slide.8">
                  <p:embed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863" y="914400"/>
                        <a:ext cx="7807325" cy="585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990600" y="6318250"/>
            <a:ext cx="16748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nl-NL" sz="1400">
                <a:latin typeface="Times New Roman" panose="02020603050405020304" pitchFamily="18" charset="0"/>
              </a:rPr>
              <a:t>Bron: Leijsen (2008)</a:t>
            </a:r>
          </a:p>
        </p:txBody>
      </p:sp>
      <p:sp>
        <p:nvSpPr>
          <p:cNvPr id="2" name="Tekstballon: rechthoek met afgeronde hoeken 1">
            <a:extLst>
              <a:ext uri="{FF2B5EF4-FFF2-40B4-BE49-F238E27FC236}">
                <a16:creationId xmlns:a16="http://schemas.microsoft.com/office/drawing/2014/main" id="{5D8CA499-95F6-4673-BB1B-9534FEC30FCB}"/>
              </a:ext>
            </a:extLst>
          </p:cNvPr>
          <p:cNvSpPr/>
          <p:nvPr/>
        </p:nvSpPr>
        <p:spPr>
          <a:xfrm>
            <a:off x="137817" y="1344425"/>
            <a:ext cx="3151740" cy="1967643"/>
          </a:xfrm>
          <a:prstGeom prst="wedgeRoundRectCallout">
            <a:avLst>
              <a:gd name="adj1" fmla="val 14541"/>
              <a:gd name="adj2" fmla="val 61708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b="1" dirty="0">
                <a:solidFill>
                  <a:schemeClr val="tx1"/>
                </a:solidFill>
              </a:rPr>
              <a:t>De beweging op teamniveau:</a:t>
            </a:r>
          </a:p>
          <a:p>
            <a:endParaRPr lang="nl-NL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tx1"/>
                </a:solidFill>
              </a:rPr>
              <a:t>Herkennen we dit?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tx1"/>
                </a:solidFill>
              </a:rPr>
              <a:t>Wat vinden we ervan?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tx1"/>
                </a:solidFill>
              </a:rPr>
              <a:t>Hoe verklaren we het?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tx1"/>
                </a:solidFill>
              </a:rPr>
              <a:t>Wat gaan we anders doen?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531289" y="731520"/>
            <a:ext cx="8085172" cy="727520"/>
          </a:xfrm>
        </p:spPr>
        <p:txBody>
          <a:bodyPr/>
          <a:lstStyle/>
          <a:p>
            <a:r>
              <a:rPr lang="nl-NL" dirty="0"/>
              <a:t>3. De meet-, spreek- en verbeterbeweging</a:t>
            </a:r>
          </a:p>
        </p:txBody>
      </p:sp>
    </p:spTree>
    <p:extLst>
      <p:ext uri="{BB962C8B-B14F-4D97-AF65-F5344CB8AC3E}">
        <p14:creationId xmlns:p14="http://schemas.microsoft.com/office/powerpoint/2010/main" val="57316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027" name="Tijdelijke aanduiding voor dianummer 4"/>
          <p:cNvSpPr>
            <a:spLocks noGrp="1"/>
          </p:cNvSpPr>
          <p:nvPr>
            <p:ph type="sldNum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3B6A5B9-402C-4593-A3BB-87E08BEA2B8D}" type="slidenum">
              <a:rPr lang="nl-NL" altLang="nl-NL">
                <a:solidFill>
                  <a:schemeClr val="bg1"/>
                </a:solidFill>
              </a:rPr>
              <a:pPr eaLnBrk="1" hangingPunct="1"/>
              <a:t>11</a:t>
            </a:fld>
            <a:endParaRPr lang="nl-NL" altLang="nl-NL">
              <a:solidFill>
                <a:schemeClr val="bg1"/>
              </a:solidFill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762000" y="908050"/>
          <a:ext cx="7696200" cy="571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Dia" r:id="rId4" imgW="4525920" imgH="3394080" progId="PowerPoint.Slide.8">
                  <p:embed/>
                </p:oleObj>
              </mc:Choice>
              <mc:Fallback>
                <p:oleObj name="Dia" r:id="rId4" imgW="4525920" imgH="3394080" progId="PowerPoint.Slide.8">
                  <p:embed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908050"/>
                        <a:ext cx="7696200" cy="571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990600" y="6318250"/>
            <a:ext cx="16748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nl-NL" sz="1400">
                <a:latin typeface="Times New Roman" panose="02020603050405020304" pitchFamily="18" charset="0"/>
              </a:rPr>
              <a:t>Bron: Leijsen (2008)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531289" y="731520"/>
            <a:ext cx="8085172" cy="727520"/>
          </a:xfrm>
        </p:spPr>
        <p:txBody>
          <a:bodyPr/>
          <a:lstStyle/>
          <a:p>
            <a:r>
              <a:rPr lang="nl-NL" dirty="0"/>
              <a:t>3. De meet-, spreek- en verbeterbeweging</a:t>
            </a:r>
          </a:p>
        </p:txBody>
      </p:sp>
      <p:sp>
        <p:nvSpPr>
          <p:cNvPr id="2" name="Tekstballon: rechthoek met afgeronde hoeken 1">
            <a:extLst>
              <a:ext uri="{FF2B5EF4-FFF2-40B4-BE49-F238E27FC236}">
                <a16:creationId xmlns:a16="http://schemas.microsoft.com/office/drawing/2014/main" id="{5D8CA499-95F6-4673-BB1B-9534FEC30FCB}"/>
              </a:ext>
            </a:extLst>
          </p:cNvPr>
          <p:cNvSpPr/>
          <p:nvPr/>
        </p:nvSpPr>
        <p:spPr>
          <a:xfrm>
            <a:off x="196941" y="1097290"/>
            <a:ext cx="3151740" cy="1967643"/>
          </a:xfrm>
          <a:prstGeom prst="wedgeRoundRectCallout">
            <a:avLst>
              <a:gd name="adj1" fmla="val 65510"/>
              <a:gd name="adj2" fmla="val 37216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b="1" dirty="0">
                <a:solidFill>
                  <a:schemeClr val="tx1"/>
                </a:solidFill>
              </a:rPr>
              <a:t>De beweging op teamniveau:</a:t>
            </a:r>
          </a:p>
          <a:p>
            <a:endParaRPr lang="nl-NL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tx1"/>
                </a:solidFill>
              </a:rPr>
              <a:t>Herkennen we dit?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tx1"/>
                </a:solidFill>
              </a:rPr>
              <a:t>Wat vinden we ervan?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tx1"/>
                </a:solidFill>
              </a:rPr>
              <a:t>Hoe verklaren we het?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tx1"/>
                </a:solidFill>
              </a:rPr>
              <a:t>Wat gaan we anders doen?</a:t>
            </a:r>
          </a:p>
        </p:txBody>
      </p:sp>
    </p:spTree>
    <p:extLst>
      <p:ext uri="{BB962C8B-B14F-4D97-AF65-F5344CB8AC3E}">
        <p14:creationId xmlns:p14="http://schemas.microsoft.com/office/powerpoint/2010/main" val="189026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3. De meet-, spreek- en verbeterbeweging</a:t>
            </a:r>
          </a:p>
        </p:txBody>
      </p:sp>
      <p:sp>
        <p:nvSpPr>
          <p:cNvPr id="4" name="Ondertitel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nl-NL" dirty="0"/>
              <a:t>Resultaten van drie wijkteams</a:t>
            </a:r>
          </a:p>
        </p:txBody>
      </p:sp>
      <p:sp>
        <p:nvSpPr>
          <p:cNvPr id="23554" name="Tijdelijke aanduiding voor dianummer 5"/>
          <p:cNvSpPr>
            <a:spLocks noGrp="1"/>
          </p:cNvSpPr>
          <p:nvPr>
            <p:ph type="sldNum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000">
                <a:solidFill>
                  <a:srgbClr val="00212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212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212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rgbClr val="00212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212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12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12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12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12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400">
                <a:solidFill>
                  <a:schemeClr val="tx1"/>
                </a:solidFill>
                <a:latin typeface="Times New Roman" panose="02020603050405020304" pitchFamily="18" charset="0"/>
              </a:rPr>
              <a:t>       </a:t>
            </a:r>
          </a:p>
        </p:txBody>
      </p:sp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6198193"/>
              </p:ext>
            </p:extLst>
          </p:nvPr>
        </p:nvGraphicFramePr>
        <p:xfrm>
          <a:off x="395288" y="2420938"/>
          <a:ext cx="8353424" cy="3333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2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7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70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70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645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nl-NL" sz="1800" dirty="0">
                          <a:solidFill>
                            <a:schemeClr val="bg1"/>
                          </a:solidFill>
                        </a:rPr>
                        <a:t>Wijkteam</a:t>
                      </a:r>
                    </a:p>
                  </a:txBody>
                  <a:tcPr marL="91457" marR="91457" marT="45704" marB="4570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nl-NL" sz="1800" dirty="0">
                          <a:solidFill>
                            <a:schemeClr val="bg1"/>
                          </a:solidFill>
                        </a:rPr>
                        <a:t>Veenwijk</a:t>
                      </a:r>
                    </a:p>
                  </a:txBody>
                  <a:tcPr marL="91457" marR="91457" marT="45704" marB="4570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nl-NL" sz="1800" dirty="0">
                          <a:solidFill>
                            <a:schemeClr val="bg1"/>
                          </a:solidFill>
                        </a:rPr>
                        <a:t>Kleikwartier</a:t>
                      </a:r>
                    </a:p>
                  </a:txBody>
                  <a:tcPr marL="91457" marR="91457" marT="45704" marB="4570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nl-NL" sz="1800" dirty="0">
                          <a:solidFill>
                            <a:schemeClr val="bg1"/>
                          </a:solidFill>
                        </a:rPr>
                        <a:t>Duinbuurt</a:t>
                      </a:r>
                    </a:p>
                  </a:txBody>
                  <a:tcPr marL="91457" marR="91457" marT="45704" marB="4570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645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nl-NL" sz="1800" baseline="0" dirty="0"/>
                        <a:t>No shows &amp; uitval</a:t>
                      </a:r>
                      <a:endParaRPr lang="nl-NL" sz="1800" dirty="0"/>
                    </a:p>
                  </a:txBody>
                  <a:tcPr marL="91457" marR="91457" marT="45704" marB="4570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nl-NL" sz="1800" dirty="0"/>
                        <a:t>35%</a:t>
                      </a:r>
                    </a:p>
                  </a:txBody>
                  <a:tcPr marL="91457" marR="91457" marT="45704" marB="4570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nl-NL" sz="1800" dirty="0"/>
                        <a:t>10%</a:t>
                      </a:r>
                    </a:p>
                  </a:txBody>
                  <a:tcPr marL="91457" marR="91457" marT="45704" marB="4570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nl-NL" sz="1800" dirty="0"/>
                        <a:t>5%</a:t>
                      </a:r>
                    </a:p>
                  </a:txBody>
                  <a:tcPr marL="91457" marR="91457" marT="45704" marB="4570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645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nl-NL" sz="1800" dirty="0"/>
                        <a:t>Tevreden (score ≥ 7)</a:t>
                      </a:r>
                    </a:p>
                  </a:txBody>
                  <a:tcPr marL="91457" marR="91457" marT="45704" marB="4570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nl-NL" sz="1800" dirty="0"/>
                        <a:t>75%</a:t>
                      </a:r>
                    </a:p>
                  </a:txBody>
                  <a:tcPr marL="91457" marR="91457" marT="45704" marB="4570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nl-NL" sz="1800" dirty="0"/>
                        <a:t>75%</a:t>
                      </a:r>
                    </a:p>
                  </a:txBody>
                  <a:tcPr marL="91457" marR="91457" marT="45704" marB="4570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nl-NL" sz="1800" dirty="0"/>
                        <a:t>85%</a:t>
                      </a:r>
                    </a:p>
                  </a:txBody>
                  <a:tcPr marL="91457" marR="91457" marT="45704" marB="4570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38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 dirty="0"/>
                        <a:t>Zelfredzaamheid genormaliseerd</a:t>
                      </a:r>
                    </a:p>
                  </a:txBody>
                  <a:tcPr marL="91457" marR="91457" marT="45704" marB="4570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nl-NL" sz="1800" dirty="0"/>
                        <a:t>25%</a:t>
                      </a:r>
                    </a:p>
                  </a:txBody>
                  <a:tcPr marL="91457" marR="91457" marT="45704" marB="4570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nl-NL" sz="1800" dirty="0"/>
                        <a:t>35%</a:t>
                      </a:r>
                    </a:p>
                  </a:txBody>
                  <a:tcPr marL="91457" marR="91457" marT="45704" marB="4570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nl-NL" sz="1800" dirty="0"/>
                        <a:t>65%</a:t>
                      </a:r>
                    </a:p>
                  </a:txBody>
                  <a:tcPr marL="91457" marR="91457" marT="45704" marB="4570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3582" name="Picture 8" descr="http://www.huiselijkgeweld.nl/foto/logo/Movisie-logo-rg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97" y="87121"/>
            <a:ext cx="180022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83" name="Tijdelijke aanduiding voor dianummer 4"/>
          <p:cNvSpPr txBox="1">
            <a:spLocks/>
          </p:cNvSpPr>
          <p:nvPr/>
        </p:nvSpPr>
        <p:spPr bwMode="auto">
          <a:xfrm>
            <a:off x="7164388" y="6426200"/>
            <a:ext cx="1903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000">
                <a:solidFill>
                  <a:srgbClr val="00212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212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212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rgbClr val="00212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212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12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12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12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121"/>
                </a:solidFill>
                <a:latin typeface="Georgia" panose="020405020504050203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4D54CE9-745A-4A17-AA51-07DA8B7E9383}" type="slidenum">
              <a:rPr lang="nl-NL" altLang="nl-NL" sz="1400">
                <a:solidFill>
                  <a:schemeClr val="tx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nl-NL" altLang="nl-NL" sz="1400">
              <a:solidFill>
                <a:schemeClr val="tx1"/>
              </a:solidFill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611188" y="6073775"/>
            <a:ext cx="4718050" cy="3079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rgbClr val="00212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212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212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rgbClr val="00212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212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12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12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12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12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nl-NL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Bron</a:t>
            </a:r>
            <a:r>
              <a:rPr lang="en-US" altLang="nl-NL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: Van Yperen &amp; Van Arum (2014); Van Yperen </a:t>
            </a:r>
            <a:r>
              <a:rPr lang="en-US" altLang="nl-NL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e.a</a:t>
            </a:r>
            <a:r>
              <a:rPr lang="en-US" altLang="nl-NL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. (2015)</a:t>
            </a:r>
          </a:p>
        </p:txBody>
      </p:sp>
      <p:pic>
        <p:nvPicPr>
          <p:cNvPr id="12" name="Afbeelding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499" y="1137905"/>
            <a:ext cx="1223962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ballon: rechthoek met afgeronde hoeken 1">
            <a:extLst>
              <a:ext uri="{FF2B5EF4-FFF2-40B4-BE49-F238E27FC236}">
                <a16:creationId xmlns:a16="http://schemas.microsoft.com/office/drawing/2014/main" id="{5D8CA499-95F6-4673-BB1B-9534FEC30FCB}"/>
              </a:ext>
            </a:extLst>
          </p:cNvPr>
          <p:cNvSpPr/>
          <p:nvPr/>
        </p:nvSpPr>
        <p:spPr>
          <a:xfrm>
            <a:off x="196941" y="1097290"/>
            <a:ext cx="3151740" cy="1967643"/>
          </a:xfrm>
          <a:prstGeom prst="wedgeRoundRectCallout">
            <a:avLst>
              <a:gd name="adj1" fmla="val 65510"/>
              <a:gd name="adj2" fmla="val 37216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b="1" dirty="0">
                <a:solidFill>
                  <a:schemeClr val="tx1"/>
                </a:solidFill>
              </a:rPr>
              <a:t>De beweging op teamniveau:</a:t>
            </a:r>
          </a:p>
          <a:p>
            <a:endParaRPr lang="nl-NL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tx1"/>
                </a:solidFill>
              </a:rPr>
              <a:t>Herkennen we dit?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tx1"/>
                </a:solidFill>
              </a:rPr>
              <a:t>Wat vinden we ervan?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tx1"/>
                </a:solidFill>
              </a:rPr>
              <a:t>Hoe verklaren we het?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tx1"/>
                </a:solidFill>
              </a:rPr>
              <a:t>Wat gaan we anders doen?</a:t>
            </a:r>
          </a:p>
        </p:txBody>
      </p:sp>
    </p:spTree>
    <p:extLst>
      <p:ext uri="{BB962C8B-B14F-4D97-AF65-F5344CB8AC3E}">
        <p14:creationId xmlns:p14="http://schemas.microsoft.com/office/powerpoint/2010/main" val="331240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jdelijke aanduiding voor dianummer 5"/>
          <p:cNvSpPr>
            <a:spLocks noGrp="1"/>
          </p:cNvSpPr>
          <p:nvPr>
            <p:ph type="sldNum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000">
                <a:solidFill>
                  <a:srgbClr val="00212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212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212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rgbClr val="00212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212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12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12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12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12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400">
                <a:solidFill>
                  <a:schemeClr val="tx1"/>
                </a:solidFill>
                <a:latin typeface="Times New Roman" panose="02020603050405020304" pitchFamily="18" charset="0"/>
              </a:rPr>
              <a:t>       </a:t>
            </a:r>
          </a:p>
        </p:txBody>
      </p:sp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2777161"/>
              </p:ext>
            </p:extLst>
          </p:nvPr>
        </p:nvGraphicFramePr>
        <p:xfrm>
          <a:off x="611188" y="2582863"/>
          <a:ext cx="8064500" cy="2987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8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73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6869">
                <a:tc>
                  <a:txBody>
                    <a:bodyPr/>
                    <a:lstStyle/>
                    <a:p>
                      <a:r>
                        <a:rPr lang="nl-NL" sz="1800" dirty="0">
                          <a:solidFill>
                            <a:schemeClr val="bg1"/>
                          </a:solidFill>
                        </a:rPr>
                        <a:t>Licht Ambulante hulp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sz="1800" dirty="0">
                          <a:solidFill>
                            <a:schemeClr val="bg1"/>
                          </a:solidFill>
                        </a:rPr>
                        <a:t>Bij einde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sz="1800" dirty="0">
                          <a:solidFill>
                            <a:schemeClr val="bg1"/>
                          </a:solidFill>
                        </a:rPr>
                        <a:t>Na</a:t>
                      </a:r>
                      <a:r>
                        <a:rPr lang="nl-NL" sz="1800" baseline="0" dirty="0">
                          <a:solidFill>
                            <a:schemeClr val="bg1"/>
                          </a:solidFill>
                        </a:rPr>
                        <a:t> 6 </a:t>
                      </a:r>
                      <a:r>
                        <a:rPr lang="nl-NL" sz="1800" baseline="0" dirty="0" err="1">
                          <a:solidFill>
                            <a:schemeClr val="bg1"/>
                          </a:solidFill>
                        </a:rPr>
                        <a:t>mnd</a:t>
                      </a:r>
                      <a:endParaRPr lang="nl-NL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6869">
                <a:tc>
                  <a:txBody>
                    <a:bodyPr/>
                    <a:lstStyle/>
                    <a:p>
                      <a:r>
                        <a:rPr lang="nl-NL" sz="1800" dirty="0"/>
                        <a:t>Regulier beëindigd (geen uitval)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/>
                        <a:t>75%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nl-NL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68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/>
                        <a:t>Tevredenheid over nut (score ≥ 7)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/>
                        <a:t>80%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/>
                        <a:t>60%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6869">
                <a:tc>
                  <a:txBody>
                    <a:bodyPr/>
                    <a:lstStyle/>
                    <a:p>
                      <a:r>
                        <a:rPr lang="nl-NL" sz="1800" dirty="0"/>
                        <a:t>Opvoedingscompetenties</a:t>
                      </a:r>
                      <a:r>
                        <a:rPr lang="nl-NL" sz="1800" baseline="0" dirty="0"/>
                        <a:t> vergroot*</a:t>
                      </a:r>
                      <a:endParaRPr lang="nl-NL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/>
                        <a:t>60%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/>
                        <a:t>50%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200">
                <a:tc>
                  <a:txBody>
                    <a:bodyPr/>
                    <a:lstStyle/>
                    <a:p>
                      <a:r>
                        <a:rPr lang="nl-NL" sz="1800" baseline="0" dirty="0"/>
                        <a:t>Sociaal-emotioneel functioneren jeugdige verbeterd*</a:t>
                      </a:r>
                      <a:endParaRPr lang="nl-NL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/>
                        <a:t>40%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/>
                        <a:t>30%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5629" name="Tekstvak 2"/>
          <p:cNvSpPr txBox="1">
            <a:spLocks noChangeArrowheads="1"/>
          </p:cNvSpPr>
          <p:nvPr/>
        </p:nvSpPr>
        <p:spPr bwMode="auto">
          <a:xfrm>
            <a:off x="611188" y="5876925"/>
            <a:ext cx="446563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rgbClr val="00212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212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212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rgbClr val="00212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212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12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12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12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12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200">
                <a:solidFill>
                  <a:schemeClr val="tx1"/>
                </a:solidFill>
              </a:rPr>
              <a:t>* Genormaliseerd?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-36513" y="908050"/>
            <a:ext cx="9432926" cy="11430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nl-NL" sz="3300" b="1" kern="0" dirty="0">
                <a:solidFill>
                  <a:srgbClr val="A8B000"/>
                </a:solidFill>
                <a:latin typeface="+mj-lt"/>
                <a:ea typeface="+mj-ea"/>
                <a:cs typeface="+mj-cs"/>
              </a:rPr>
              <a:t>  </a:t>
            </a:r>
          </a:p>
        </p:txBody>
      </p:sp>
      <p:sp>
        <p:nvSpPr>
          <p:cNvPr id="25632" name="Tijdelijke aanduiding voor dianummer 4"/>
          <p:cNvSpPr txBox="1">
            <a:spLocks/>
          </p:cNvSpPr>
          <p:nvPr/>
        </p:nvSpPr>
        <p:spPr bwMode="auto">
          <a:xfrm>
            <a:off x="7164388" y="6426200"/>
            <a:ext cx="1903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000">
                <a:solidFill>
                  <a:srgbClr val="00212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212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212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rgbClr val="00212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212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12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12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12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121"/>
                </a:solidFill>
                <a:latin typeface="Georgia" panose="020405020504050203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6CD2CD5-3A91-473A-8348-8BBB637F0AB9}" type="slidenum">
              <a:rPr lang="nl-NL" altLang="nl-NL" sz="1400">
                <a:solidFill>
                  <a:schemeClr val="tx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nl-NL" altLang="nl-NL" sz="1400" dirty="0">
              <a:solidFill>
                <a:schemeClr val="tx1"/>
              </a:solidFill>
            </a:endParaRPr>
          </a:p>
        </p:txBody>
      </p:sp>
      <p:pic>
        <p:nvPicPr>
          <p:cNvPr id="25633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499" y="1271467"/>
            <a:ext cx="1223962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531289" y="731520"/>
            <a:ext cx="8085172" cy="727520"/>
          </a:xfrm>
        </p:spPr>
        <p:txBody>
          <a:bodyPr/>
          <a:lstStyle/>
          <a:p>
            <a:r>
              <a:rPr lang="nl-NL" dirty="0"/>
              <a:t>3. De meet-, spreek- en verbeterbeweging</a:t>
            </a:r>
          </a:p>
        </p:txBody>
      </p:sp>
      <p:sp>
        <p:nvSpPr>
          <p:cNvPr id="7" name="Ondertitel 6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nl-NL" dirty="0"/>
              <a:t>Een eerste gesprek over de resultaten</a:t>
            </a:r>
          </a:p>
        </p:txBody>
      </p:sp>
    </p:spTree>
    <p:extLst>
      <p:ext uri="{BB962C8B-B14F-4D97-AF65-F5344CB8AC3E}">
        <p14:creationId xmlns:p14="http://schemas.microsoft.com/office/powerpoint/2010/main" val="2378433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755650" y="1836738"/>
            <a:ext cx="8388350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400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400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400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400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400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400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400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400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400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400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71" name="Tekstvak 4"/>
          <p:cNvSpPr txBox="1">
            <a:spLocks noChangeArrowheads="1"/>
          </p:cNvSpPr>
          <p:nvPr/>
        </p:nvSpPr>
        <p:spPr bwMode="auto">
          <a:xfrm>
            <a:off x="531289" y="1559340"/>
            <a:ext cx="8388350" cy="4647426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marL="457200" indent="-457200" eaLnBrk="1" hangingPunct="1">
              <a:buFontTx/>
              <a:buAutoNum type="arabicPeriod"/>
              <a:defRPr/>
            </a:pPr>
            <a:r>
              <a:rPr lang="nl-NL" sz="2800" dirty="0">
                <a:latin typeface="+mn-lt"/>
                <a:cs typeface="Arial" charset="0"/>
              </a:rPr>
              <a:t>Visie op kwaliteit sociaal beleid</a:t>
            </a:r>
          </a:p>
          <a:p>
            <a:pPr marL="457200" indent="-457200" eaLnBrk="1" hangingPunct="1">
              <a:defRPr/>
            </a:pPr>
            <a:r>
              <a:rPr lang="nl-NL" sz="2800" i="1" dirty="0">
                <a:latin typeface="+mn-lt"/>
                <a:cs typeface="Arial" charset="0"/>
              </a:rPr>
              <a:t>	</a:t>
            </a:r>
            <a:r>
              <a:rPr lang="nl-NL" sz="2400" i="1" dirty="0">
                <a:latin typeface="+mn-lt"/>
                <a:cs typeface="Arial" charset="0"/>
              </a:rPr>
              <a:t>Heldere, met cijfers gevoede ambities en afspraken over maatschappelijke resultaten</a:t>
            </a:r>
          </a:p>
          <a:p>
            <a:pPr marL="457200" indent="-457200" eaLnBrk="1" hangingPunct="1">
              <a:buFontTx/>
              <a:buAutoNum type="arabicPeriod"/>
              <a:defRPr/>
            </a:pPr>
            <a:endParaRPr lang="nl-NL" sz="2800" dirty="0">
              <a:latin typeface="+mn-lt"/>
              <a:cs typeface="Arial" charset="0"/>
            </a:endParaRPr>
          </a:p>
          <a:p>
            <a:pPr marL="514350" indent="-514350" eaLnBrk="1" hangingPunct="1">
              <a:buFontTx/>
              <a:buAutoNum type="arabicPeriod" startAt="2"/>
              <a:defRPr/>
            </a:pPr>
            <a:r>
              <a:rPr lang="nl-NL" sz="2800" dirty="0">
                <a:latin typeface="+mn-lt"/>
                <a:cs typeface="Arial" charset="0"/>
              </a:rPr>
              <a:t>Sturingsinfo kwaliteit voorzieningen</a:t>
            </a:r>
          </a:p>
          <a:p>
            <a:pPr marL="514350" indent="-514350" eaLnBrk="1" hangingPunct="1">
              <a:defRPr/>
            </a:pPr>
            <a:r>
              <a:rPr lang="nl-NL" sz="2800" i="1" dirty="0">
                <a:latin typeface="+mn-lt"/>
                <a:cs typeface="Arial" charset="0"/>
              </a:rPr>
              <a:t>	</a:t>
            </a:r>
            <a:r>
              <a:rPr lang="nl-NL" sz="2400" i="1" dirty="0">
                <a:latin typeface="+mn-lt"/>
                <a:cs typeface="Arial" charset="0"/>
              </a:rPr>
              <a:t>Eis als gemeente dát er sturingsinfo </a:t>
            </a:r>
            <a:r>
              <a:rPr lang="nl-NL" sz="2400" i="1" dirty="0" err="1">
                <a:latin typeface="+mn-lt"/>
                <a:cs typeface="Arial" charset="0"/>
              </a:rPr>
              <a:t>mbt</a:t>
            </a:r>
            <a:r>
              <a:rPr lang="nl-NL" sz="2400" i="1" dirty="0">
                <a:latin typeface="+mn-lt"/>
                <a:cs typeface="Arial" charset="0"/>
              </a:rPr>
              <a:t> ‘</a:t>
            </a:r>
            <a:r>
              <a:rPr lang="nl-NL" sz="2400" i="1" dirty="0" err="1">
                <a:latin typeface="+mn-lt"/>
                <a:cs typeface="Arial" charset="0"/>
              </a:rPr>
              <a:t>outcome</a:t>
            </a:r>
            <a:r>
              <a:rPr lang="nl-NL" sz="2400" i="1" dirty="0">
                <a:latin typeface="+mn-lt"/>
                <a:cs typeface="Arial" charset="0"/>
              </a:rPr>
              <a:t>’ verzameld wordt, niet hoe dat moet scoren</a:t>
            </a:r>
          </a:p>
          <a:p>
            <a:pPr marL="457200" indent="-457200" eaLnBrk="1" hangingPunct="1">
              <a:buFontTx/>
              <a:buAutoNum type="arabicPeriod"/>
              <a:defRPr/>
            </a:pPr>
            <a:endParaRPr lang="nl-NL" sz="2800" dirty="0">
              <a:latin typeface="+mn-lt"/>
              <a:cs typeface="Arial" charset="0"/>
            </a:endParaRPr>
          </a:p>
          <a:p>
            <a:pPr marL="514350" indent="-514350" eaLnBrk="1" hangingPunct="1">
              <a:buFontTx/>
              <a:buAutoNum type="arabicPeriod" startAt="3"/>
              <a:defRPr/>
            </a:pPr>
            <a:r>
              <a:rPr lang="nl-NL" sz="2800" dirty="0">
                <a:latin typeface="+mn-lt"/>
                <a:cs typeface="Arial" charset="0"/>
              </a:rPr>
              <a:t>Leren sturen op kwaliteit</a:t>
            </a:r>
          </a:p>
          <a:p>
            <a:pPr marL="514350" indent="-514350" eaLnBrk="1" hangingPunct="1">
              <a:defRPr/>
            </a:pPr>
            <a:r>
              <a:rPr lang="nl-NL" sz="2800" dirty="0">
                <a:latin typeface="+mn-lt"/>
                <a:cs typeface="Arial" charset="0"/>
              </a:rPr>
              <a:t>	</a:t>
            </a:r>
            <a:r>
              <a:rPr lang="nl-NL" sz="2400" i="1" dirty="0">
                <a:latin typeface="+mn-lt"/>
                <a:cs typeface="Arial" charset="0"/>
              </a:rPr>
              <a:t>Gebruik de cijfers als relatie- en sturingstool </a:t>
            </a:r>
          </a:p>
          <a:p>
            <a:pPr marL="514350" indent="-514350" eaLnBrk="1" hangingPunct="1">
              <a:defRPr/>
            </a:pPr>
            <a:r>
              <a:rPr lang="nl-NL" sz="2400" i="1" dirty="0">
                <a:latin typeface="+mn-lt"/>
                <a:cs typeface="Arial" charset="0"/>
              </a:rPr>
              <a:t>	in een meet- spreek- en verbeterbeweging</a:t>
            </a:r>
            <a:endParaRPr lang="nl-NL" sz="2400" dirty="0">
              <a:latin typeface="+mn-lt"/>
              <a:cs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moet er gebeuren?</a:t>
            </a:r>
          </a:p>
        </p:txBody>
      </p:sp>
      <p:sp>
        <p:nvSpPr>
          <p:cNvPr id="27653" name="Tijdelijke aanduiding voor dianummer 5"/>
          <p:cNvSpPr>
            <a:spLocks noGrp="1"/>
          </p:cNvSpPr>
          <p:nvPr>
            <p:ph type="sldNum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000">
                <a:solidFill>
                  <a:srgbClr val="00212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212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212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rgbClr val="00212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212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12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12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12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12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7C43A26-E589-4C52-8223-B4A32FCEFF1A}" type="slidenum">
              <a:rPr lang="nl-NL" altLang="nl-NL" sz="14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nl-NL" altLang="nl-NL" sz="1400" dirty="0">
              <a:solidFill>
                <a:schemeClr val="tx1"/>
              </a:solidFill>
            </a:endParaRPr>
          </a:p>
        </p:txBody>
      </p:sp>
      <p:pic>
        <p:nvPicPr>
          <p:cNvPr id="27655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177" y="726132"/>
            <a:ext cx="1646434" cy="1424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053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l-NL"/>
              <a:t>Meer informatie: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38213" y="1843088"/>
            <a:ext cx="8205787" cy="4681537"/>
          </a:xfrm>
        </p:spPr>
        <p:txBody>
          <a:bodyPr/>
          <a:lstStyle/>
          <a:p>
            <a:pPr marL="571500" indent="-571500" eaLnBrk="1" hangingPunct="1">
              <a:lnSpc>
                <a:spcPct val="120000"/>
              </a:lnSpc>
              <a:defRPr/>
            </a:pPr>
            <a:r>
              <a:rPr lang="en-US" sz="2400" dirty="0">
                <a:hlinkClick r:id="rId3"/>
              </a:rPr>
              <a:t>www.nji.nl/stelselwijziging</a:t>
            </a:r>
            <a:endParaRPr lang="en-US" sz="2400" dirty="0"/>
          </a:p>
          <a:p>
            <a:pPr marL="571500" indent="-571500" eaLnBrk="1" hangingPunct="1">
              <a:lnSpc>
                <a:spcPct val="120000"/>
              </a:lnSpc>
              <a:defRPr/>
            </a:pPr>
            <a:r>
              <a:rPr lang="en-US" sz="2400" dirty="0">
                <a:hlinkClick r:id="rId4"/>
              </a:rPr>
              <a:t>www.nji.nl</a:t>
            </a:r>
            <a:r>
              <a:rPr lang="en-US" sz="2400" dirty="0"/>
              <a:t> &gt; Outcome monitoring</a:t>
            </a:r>
          </a:p>
          <a:p>
            <a:pPr marL="0" indent="0" eaLnBrk="1" hangingPunct="1">
              <a:lnSpc>
                <a:spcPct val="120000"/>
              </a:lnSpc>
              <a:buFontTx/>
              <a:buNone/>
              <a:defRPr/>
            </a:pPr>
            <a:endParaRPr lang="en-US" sz="2400" dirty="0"/>
          </a:p>
          <a:p>
            <a:pPr marL="0" indent="0" eaLnBrk="1" hangingPunct="1">
              <a:lnSpc>
                <a:spcPct val="120000"/>
              </a:lnSpc>
              <a:buFontTx/>
              <a:buNone/>
              <a:defRPr/>
            </a:pPr>
            <a:r>
              <a:rPr lang="en-US" sz="2400" dirty="0"/>
              <a:t>Contact:</a:t>
            </a:r>
          </a:p>
          <a:p>
            <a:pPr marL="571500" indent="-571500" eaLnBrk="1" hangingPunct="1">
              <a:lnSpc>
                <a:spcPct val="120000"/>
              </a:lnSpc>
              <a:defRPr/>
            </a:pPr>
            <a:r>
              <a:rPr lang="en-US" sz="2400" dirty="0">
                <a:hlinkClick r:id="rId5"/>
              </a:rPr>
              <a:t>t.vanyperen@nji.nl</a:t>
            </a:r>
            <a:endParaRPr lang="en-US" sz="2400" dirty="0"/>
          </a:p>
          <a:p>
            <a:pPr marL="571500" indent="-571500" eaLnBrk="1" hangingPunct="1">
              <a:lnSpc>
                <a:spcPct val="120000"/>
              </a:lnSpc>
              <a:defRPr/>
            </a:pPr>
            <a:r>
              <a:rPr lang="en-US" sz="2400" dirty="0"/>
              <a:t>      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@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TomvanYperen</a:t>
            </a: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eaLnBrk="1" hangingPunct="1">
              <a:lnSpc>
                <a:spcPct val="120000"/>
              </a:lnSpc>
              <a:buFontTx/>
              <a:buNone/>
              <a:defRPr/>
            </a:pPr>
            <a:endParaRPr lang="en-US" sz="2400" dirty="0"/>
          </a:p>
          <a:p>
            <a:pPr marL="571500" indent="-571500" eaLnBrk="1" hangingPunct="1">
              <a:lnSpc>
                <a:spcPct val="120000"/>
              </a:lnSpc>
              <a:defRPr/>
            </a:pPr>
            <a:endParaRPr lang="en-US" sz="24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1567942" y="4437022"/>
            <a:ext cx="576064" cy="578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20E660-CEBF-6843-8821-11513782E32E}" type="slidenum">
              <a:rPr lang="tr-TR" smtClean="0">
                <a:solidFill>
                  <a:schemeClr val="tx1"/>
                </a:solidFill>
              </a:rPr>
              <a:pPr/>
              <a:t>15</a:t>
            </a:fld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586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755650" y="1836738"/>
            <a:ext cx="8388350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400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400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400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400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400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400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400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400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400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400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71" name="Tekstvak 4"/>
          <p:cNvSpPr txBox="1">
            <a:spLocks noChangeArrowheads="1"/>
          </p:cNvSpPr>
          <p:nvPr/>
        </p:nvSpPr>
        <p:spPr bwMode="auto">
          <a:xfrm>
            <a:off x="647700" y="1836738"/>
            <a:ext cx="8388350" cy="47085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marL="457200" indent="-457200" eaLnBrk="1" hangingPunct="1">
              <a:defRPr/>
            </a:pPr>
            <a:r>
              <a:rPr lang="nl-NL" sz="2800" dirty="0">
                <a:latin typeface="+mn-lt"/>
                <a:cs typeface="Arial" charset="0"/>
              </a:rPr>
              <a:t>Onder meer:</a:t>
            </a:r>
          </a:p>
          <a:p>
            <a:pPr marL="457200" indent="-457200" eaLnBrk="1" hangingPunct="1">
              <a:defRPr/>
            </a:pPr>
            <a:endParaRPr lang="nl-NL" sz="2800" dirty="0">
              <a:latin typeface="+mn-lt"/>
              <a:cs typeface="Arial" charset="0"/>
            </a:endParaRPr>
          </a:p>
          <a:p>
            <a:pPr marL="457200" indent="-457200" eaLnBrk="1" hangingPunct="1">
              <a:buFontTx/>
              <a:buAutoNum type="arabicPeriod"/>
              <a:defRPr/>
            </a:pPr>
            <a:r>
              <a:rPr lang="nl-NL" sz="2800" dirty="0">
                <a:latin typeface="+mn-lt"/>
                <a:cs typeface="Arial" charset="0"/>
              </a:rPr>
              <a:t>Gebrekkig zicht op kwaliteit*</a:t>
            </a:r>
          </a:p>
          <a:p>
            <a:pPr marL="457200" indent="-457200" eaLnBrk="1" hangingPunct="1">
              <a:buFontTx/>
              <a:buAutoNum type="arabicPeriod"/>
              <a:defRPr/>
            </a:pPr>
            <a:endParaRPr lang="nl-NL" sz="2800" dirty="0">
              <a:latin typeface="+mn-lt"/>
              <a:cs typeface="Arial" charset="0"/>
            </a:endParaRPr>
          </a:p>
          <a:p>
            <a:pPr marL="457200" indent="-457200" eaLnBrk="1" hangingPunct="1">
              <a:buFontTx/>
              <a:buAutoNum type="arabicPeriod"/>
              <a:defRPr/>
            </a:pPr>
            <a:r>
              <a:rPr lang="nl-NL" sz="2800" dirty="0">
                <a:latin typeface="+mn-lt"/>
                <a:cs typeface="Arial" charset="0"/>
              </a:rPr>
              <a:t>Tevreden cliënten, maar niet over resultaat*/**</a:t>
            </a:r>
          </a:p>
          <a:p>
            <a:pPr marL="1600200" lvl="2" indent="-457200" eaLnBrk="1" hangingPunct="1">
              <a:defRPr/>
            </a:pPr>
            <a:r>
              <a:rPr lang="nl-NL" sz="2000" dirty="0">
                <a:latin typeface="+mn-lt"/>
                <a:cs typeface="Arial" charset="0"/>
              </a:rPr>
              <a:t>Tevreden over vriendelijkheid hulpverlener	89%</a:t>
            </a:r>
          </a:p>
          <a:p>
            <a:pPr marL="1600200" lvl="2" indent="-457200" eaLnBrk="1" hangingPunct="1">
              <a:defRPr/>
            </a:pPr>
            <a:r>
              <a:rPr lang="nl-NL" sz="2000" dirty="0">
                <a:latin typeface="+mn-lt"/>
                <a:cs typeface="Arial" charset="0"/>
              </a:rPr>
              <a:t>De jeugdhulp die ik krijg helpt me goed	60%</a:t>
            </a:r>
          </a:p>
          <a:p>
            <a:pPr marL="1600200" lvl="2" indent="-457200" eaLnBrk="1" hangingPunct="1">
              <a:defRPr/>
            </a:pPr>
            <a:r>
              <a:rPr lang="nl-NL" sz="2000" dirty="0">
                <a:latin typeface="+mn-lt"/>
                <a:cs typeface="Arial" charset="0"/>
              </a:rPr>
              <a:t> </a:t>
            </a:r>
          </a:p>
          <a:p>
            <a:pPr marL="457200" indent="-457200" eaLnBrk="1" hangingPunct="1">
              <a:buFontTx/>
              <a:buAutoNum type="arabicPeriod"/>
              <a:defRPr/>
            </a:pPr>
            <a:r>
              <a:rPr lang="nl-NL" sz="2800" dirty="0">
                <a:latin typeface="+mn-lt"/>
                <a:cs typeface="Arial" charset="0"/>
              </a:rPr>
              <a:t>Vraagstuk van sturing op kwaliteit en kosten</a:t>
            </a:r>
            <a:endParaRPr lang="nl-NL" sz="2400" dirty="0">
              <a:latin typeface="+mn-lt"/>
              <a:cs typeface="Arial" charset="0"/>
            </a:endParaRPr>
          </a:p>
          <a:p>
            <a:pPr eaLnBrk="1" hangingPunct="1">
              <a:defRPr/>
            </a:pPr>
            <a:endParaRPr lang="nl-NL" sz="2400" dirty="0">
              <a:latin typeface="+mn-lt"/>
              <a:cs typeface="Arial" charset="0"/>
            </a:endParaRPr>
          </a:p>
          <a:p>
            <a:pPr eaLnBrk="1" hangingPunct="1">
              <a:defRPr/>
            </a:pPr>
            <a:endParaRPr lang="nl-NL" sz="2400" dirty="0">
              <a:latin typeface="+mn-lt"/>
              <a:cs typeface="Arial" charset="0"/>
            </a:endParaRPr>
          </a:p>
          <a:p>
            <a:pPr eaLnBrk="1" hangingPunct="1">
              <a:defRPr/>
            </a:pPr>
            <a:endParaRPr lang="nl-NL" sz="2400" dirty="0">
              <a:latin typeface="+mn-lt"/>
              <a:cs typeface="Arial" charset="0"/>
            </a:endParaRP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Vraagstukken nieuwe stelsel</a:t>
            </a:r>
          </a:p>
        </p:txBody>
      </p:sp>
      <p:sp>
        <p:nvSpPr>
          <p:cNvPr id="7173" name="Tijdelijke aanduiding voor dianummer 5"/>
          <p:cNvSpPr>
            <a:spLocks noGrp="1"/>
          </p:cNvSpPr>
          <p:nvPr>
            <p:ph type="sldNum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000">
                <a:solidFill>
                  <a:srgbClr val="00212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212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212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rgbClr val="00212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212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12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12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12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12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7D28D18-15C1-4D02-80DC-F4DBE0B1A69C}" type="slidenum">
              <a:rPr lang="nl-NL" altLang="nl-NL" sz="14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nl-NL" altLang="nl-NL" sz="1400" dirty="0">
              <a:solidFill>
                <a:schemeClr val="tx1"/>
              </a:solidFill>
            </a:endParaRPr>
          </a:p>
        </p:txBody>
      </p:sp>
      <p:sp>
        <p:nvSpPr>
          <p:cNvPr id="8" name="Tekstvak 7"/>
          <p:cNvSpPr txBox="1">
            <a:spLocks noChangeArrowheads="1"/>
          </p:cNvSpPr>
          <p:nvPr/>
        </p:nvSpPr>
        <p:spPr bwMode="auto">
          <a:xfrm>
            <a:off x="684213" y="6021388"/>
            <a:ext cx="69119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rgbClr val="00212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212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212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rgbClr val="00212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212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12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12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12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12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200">
                <a:solidFill>
                  <a:schemeClr val="tx1"/>
                </a:solidFill>
              </a:rPr>
              <a:t>*Bron: Rapport Kinderombudsman, april 2015; ** Van Yperen, 2003</a:t>
            </a:r>
          </a:p>
        </p:txBody>
      </p:sp>
      <p:pic>
        <p:nvPicPr>
          <p:cNvPr id="7175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933" y="1459040"/>
            <a:ext cx="2074862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229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755650" y="1836738"/>
            <a:ext cx="8388350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400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400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400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400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400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400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400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400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400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400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71" name="Tekstvak 4"/>
          <p:cNvSpPr txBox="1">
            <a:spLocks noChangeArrowheads="1"/>
          </p:cNvSpPr>
          <p:nvPr/>
        </p:nvSpPr>
        <p:spPr bwMode="auto">
          <a:xfrm>
            <a:off x="647700" y="1836738"/>
            <a:ext cx="8388350" cy="4648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marL="457200" indent="-457200" eaLnBrk="1" hangingPunct="1">
              <a:buFontTx/>
              <a:buAutoNum type="arabicPeriod"/>
              <a:defRPr/>
            </a:pPr>
            <a:r>
              <a:rPr lang="nl-NL" sz="2800" dirty="0">
                <a:latin typeface="+mn-lt"/>
                <a:cs typeface="Arial" charset="0"/>
              </a:rPr>
              <a:t>Visie op kwaliteit sociaal beleid (incl. jeugdhulp en onderwijs)</a:t>
            </a:r>
          </a:p>
          <a:p>
            <a:pPr marL="457200" indent="-457200" eaLnBrk="1" hangingPunct="1">
              <a:buFontTx/>
              <a:buAutoNum type="arabicPeriod"/>
              <a:defRPr/>
            </a:pPr>
            <a:endParaRPr lang="nl-NL" sz="2800" dirty="0">
              <a:latin typeface="+mn-lt"/>
              <a:cs typeface="Arial" charset="0"/>
            </a:endParaRPr>
          </a:p>
          <a:p>
            <a:pPr marL="457200" indent="-457200" eaLnBrk="1" hangingPunct="1">
              <a:buFontTx/>
              <a:buAutoNum type="arabicPeriod"/>
              <a:defRPr/>
            </a:pPr>
            <a:r>
              <a:rPr lang="nl-NL" sz="2800" dirty="0">
                <a:latin typeface="+mn-lt"/>
                <a:cs typeface="Arial" charset="0"/>
              </a:rPr>
              <a:t>Verzameling sturingsinfo volume en kwaliteit, </a:t>
            </a:r>
            <a:r>
              <a:rPr lang="nl-NL" sz="2800" dirty="0" err="1">
                <a:latin typeface="+mn-lt"/>
                <a:cs typeface="Arial" charset="0"/>
              </a:rPr>
              <a:t>ihb</a:t>
            </a:r>
            <a:r>
              <a:rPr lang="nl-NL" sz="2800" dirty="0">
                <a:latin typeface="+mn-lt"/>
                <a:cs typeface="Arial" charset="0"/>
              </a:rPr>
              <a:t> ‘</a:t>
            </a:r>
            <a:r>
              <a:rPr lang="nl-NL" sz="2800" dirty="0" err="1">
                <a:latin typeface="+mn-lt"/>
                <a:cs typeface="Arial" charset="0"/>
              </a:rPr>
              <a:t>outcome</a:t>
            </a:r>
            <a:r>
              <a:rPr lang="nl-NL" sz="2800" dirty="0">
                <a:latin typeface="+mn-lt"/>
                <a:cs typeface="Arial" charset="0"/>
              </a:rPr>
              <a:t>’</a:t>
            </a:r>
          </a:p>
          <a:p>
            <a:pPr marL="457200" indent="-457200" eaLnBrk="1" hangingPunct="1">
              <a:buFontTx/>
              <a:buAutoNum type="arabicPeriod"/>
              <a:defRPr/>
            </a:pPr>
            <a:endParaRPr lang="nl-NL" sz="2800" dirty="0">
              <a:latin typeface="+mn-lt"/>
              <a:cs typeface="Arial" charset="0"/>
            </a:endParaRPr>
          </a:p>
          <a:p>
            <a:pPr marL="457200" indent="-457200" eaLnBrk="1" hangingPunct="1">
              <a:buFontTx/>
              <a:buAutoNum type="arabicPeriod"/>
              <a:defRPr/>
            </a:pPr>
            <a:r>
              <a:rPr lang="nl-NL" sz="2800" dirty="0">
                <a:latin typeface="+mn-lt"/>
                <a:cs typeface="Arial" charset="0"/>
              </a:rPr>
              <a:t>Leren sturen op kwaliteit en kosten: </a:t>
            </a:r>
          </a:p>
          <a:p>
            <a:pPr marL="457200" indent="-457200" eaLnBrk="1" hangingPunct="1">
              <a:defRPr/>
            </a:pPr>
            <a:r>
              <a:rPr lang="nl-NL" sz="2800" dirty="0">
                <a:latin typeface="+mn-lt"/>
                <a:cs typeface="Arial" charset="0"/>
              </a:rPr>
              <a:t>	naar een meet-, spreek- en verbeterbeweging</a:t>
            </a:r>
            <a:endParaRPr lang="nl-NL" sz="2400" dirty="0">
              <a:latin typeface="+mn-lt"/>
              <a:cs typeface="Arial" charset="0"/>
            </a:endParaRPr>
          </a:p>
          <a:p>
            <a:pPr eaLnBrk="1" hangingPunct="1">
              <a:defRPr/>
            </a:pPr>
            <a:endParaRPr lang="nl-NL" sz="2400" dirty="0">
              <a:latin typeface="+mn-lt"/>
              <a:cs typeface="Arial" charset="0"/>
            </a:endParaRPr>
          </a:p>
          <a:p>
            <a:pPr eaLnBrk="1" hangingPunct="1">
              <a:defRPr/>
            </a:pPr>
            <a:endParaRPr lang="nl-NL" sz="2400" dirty="0">
              <a:latin typeface="+mn-lt"/>
              <a:cs typeface="Arial" charset="0"/>
            </a:endParaRPr>
          </a:p>
          <a:p>
            <a:pPr eaLnBrk="1" hangingPunct="1">
              <a:defRPr/>
            </a:pPr>
            <a:endParaRPr lang="nl-NL" sz="2400" dirty="0">
              <a:latin typeface="+mn-lt"/>
              <a:cs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moet er gebeuren?</a:t>
            </a:r>
          </a:p>
        </p:txBody>
      </p:sp>
      <p:sp>
        <p:nvSpPr>
          <p:cNvPr id="9221" name="Tijdelijke aanduiding voor dianummer 5"/>
          <p:cNvSpPr>
            <a:spLocks noGrp="1"/>
          </p:cNvSpPr>
          <p:nvPr>
            <p:ph type="sldNum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000">
                <a:solidFill>
                  <a:srgbClr val="00212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212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212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rgbClr val="00212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212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12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12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12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12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5F9239E-DFB9-4A6E-9FB0-4B8548888FA1}" type="slidenum">
              <a:rPr lang="nl-NL" altLang="nl-NL" sz="14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nl-NL" altLang="nl-NL" sz="1400" dirty="0">
              <a:solidFill>
                <a:schemeClr val="tx1"/>
              </a:solidFill>
            </a:endParaRPr>
          </a:p>
        </p:txBody>
      </p:sp>
      <p:pic>
        <p:nvPicPr>
          <p:cNvPr id="9223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0"/>
            <a:ext cx="2093913" cy="181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677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323850" y="1484313"/>
            <a:ext cx="8424863" cy="4941887"/>
          </a:xfrm>
          <a:prstGeom prst="rect">
            <a:avLst/>
          </a:prstGeom>
          <a:solidFill>
            <a:schemeClr val="bg1"/>
          </a:solidFill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987675" y="3429000"/>
            <a:ext cx="2952750" cy="20621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 tIns="108000"/>
          <a:lstStyle/>
          <a:p>
            <a:pPr lvl="1">
              <a:spcAft>
                <a:spcPts val="0"/>
              </a:spcAft>
              <a:defRPr/>
            </a:pPr>
            <a:endParaRPr lang="nl-NL" sz="1400" dirty="0">
              <a:latin typeface="Arial" pitchFamily="34" charset="0"/>
            </a:endParaRPr>
          </a:p>
        </p:txBody>
      </p:sp>
      <p:sp>
        <p:nvSpPr>
          <p:cNvPr id="13" name="Oval 10"/>
          <p:cNvSpPr>
            <a:spLocks noChangeArrowheads="1"/>
          </p:cNvSpPr>
          <p:nvPr/>
        </p:nvSpPr>
        <p:spPr bwMode="auto">
          <a:xfrm>
            <a:off x="755650" y="3213100"/>
            <a:ext cx="1758950" cy="232727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>
              <a:spcAft>
                <a:spcPts val="1000"/>
              </a:spcAft>
              <a:defRPr/>
            </a:pPr>
            <a:endParaRPr lang="nl-NL" sz="1400" i="1" dirty="0">
              <a:latin typeface="Arial" pitchFamily="34" charset="0"/>
            </a:endParaRPr>
          </a:p>
        </p:txBody>
      </p:sp>
      <p:sp>
        <p:nvSpPr>
          <p:cNvPr id="21" name="Oval 10"/>
          <p:cNvSpPr>
            <a:spLocks noChangeArrowheads="1"/>
          </p:cNvSpPr>
          <p:nvPr/>
        </p:nvSpPr>
        <p:spPr bwMode="auto">
          <a:xfrm>
            <a:off x="6516688" y="3213100"/>
            <a:ext cx="1943100" cy="232727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>
              <a:spcAft>
                <a:spcPts val="0"/>
              </a:spcAft>
              <a:defRPr/>
            </a:pPr>
            <a:endParaRPr lang="nl-NL" sz="1400" dirty="0">
              <a:latin typeface="Arial" pitchFamily="34" charset="0"/>
            </a:endParaRPr>
          </a:p>
        </p:txBody>
      </p:sp>
      <p:sp>
        <p:nvSpPr>
          <p:cNvPr id="6152" name="Rectangle 5"/>
          <p:cNvSpPr>
            <a:spLocks noChangeArrowheads="1"/>
          </p:cNvSpPr>
          <p:nvPr/>
        </p:nvSpPr>
        <p:spPr bwMode="auto">
          <a:xfrm>
            <a:off x="468313" y="1628775"/>
            <a:ext cx="3598862" cy="20875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tIns="108000"/>
          <a:lstStyle/>
          <a:p>
            <a:pPr algn="ctr">
              <a:defRPr/>
            </a:pPr>
            <a:r>
              <a:rPr lang="nl-NL" sz="2000" b="1" i="1" dirty="0">
                <a:latin typeface="Arial" pitchFamily="34" charset="0"/>
              </a:rPr>
              <a:t>1. Staat van de bewoners:</a:t>
            </a:r>
          </a:p>
          <a:p>
            <a:pPr algn="ctr">
              <a:defRPr/>
            </a:pPr>
            <a:r>
              <a:rPr lang="nl-NL" dirty="0">
                <a:latin typeface="Arial" pitchFamily="34" charset="0"/>
              </a:rPr>
              <a:t>Hoe gaat het met ze? </a:t>
            </a:r>
          </a:p>
          <a:p>
            <a:pPr algn="ctr">
              <a:defRPr/>
            </a:pPr>
            <a:r>
              <a:rPr lang="nl-NL" dirty="0">
                <a:latin typeface="Arial" pitchFamily="34" charset="0"/>
              </a:rPr>
              <a:t>(Zie </a:t>
            </a:r>
            <a:r>
              <a:rPr lang="nl-NL" dirty="0" err="1">
                <a:latin typeface="Arial" pitchFamily="34" charset="0"/>
              </a:rPr>
              <a:t>oa</a:t>
            </a:r>
            <a:r>
              <a:rPr lang="nl-NL" dirty="0">
                <a:latin typeface="Arial" pitchFamily="34" charset="0"/>
              </a:rPr>
              <a:t> ‘Waar staat je gemeente’)</a:t>
            </a:r>
          </a:p>
          <a:p>
            <a:pPr algn="ctr">
              <a:defRPr/>
            </a:pPr>
            <a:endParaRPr lang="nl-NL" sz="2000" b="1" i="1" dirty="0">
              <a:latin typeface="Arial" pitchFamily="34" charset="0"/>
            </a:endParaRPr>
          </a:p>
          <a:p>
            <a:pPr algn="ctr">
              <a:defRPr/>
            </a:pPr>
            <a:r>
              <a:rPr lang="nl-NL" sz="2000" b="1" i="1" dirty="0">
                <a:latin typeface="Arial" pitchFamily="34" charset="0"/>
              </a:rPr>
              <a:t>Ambities beleid</a:t>
            </a:r>
            <a:r>
              <a:rPr lang="nl-NL" sz="2000" i="1" dirty="0">
                <a:latin typeface="Arial" pitchFamily="34" charset="0"/>
              </a:rPr>
              <a:t>:</a:t>
            </a:r>
          </a:p>
          <a:p>
            <a:pPr algn="ctr">
              <a:defRPr/>
            </a:pPr>
            <a:r>
              <a:rPr lang="nl-NL" dirty="0">
                <a:latin typeface="Arial" pitchFamily="34" charset="0"/>
              </a:rPr>
              <a:t>Bv. jeugd groeit </a:t>
            </a:r>
            <a:r>
              <a:rPr lang="nl-NL" dirty="0" err="1">
                <a:latin typeface="Arial" pitchFamily="34" charset="0"/>
              </a:rPr>
              <a:t>gezond&amp;veilig</a:t>
            </a:r>
            <a:r>
              <a:rPr lang="nl-NL" dirty="0">
                <a:latin typeface="Arial" pitchFamily="34" charset="0"/>
              </a:rPr>
              <a:t> op</a:t>
            </a:r>
            <a:endParaRPr lang="nl-NL" dirty="0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4572000" y="1628775"/>
            <a:ext cx="4032250" cy="20875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lIns="180000" rIns="180000" anchor="ctr"/>
          <a:lstStyle/>
          <a:p>
            <a:pPr>
              <a:spcAft>
                <a:spcPts val="0"/>
              </a:spcAft>
              <a:defRPr/>
            </a:pPr>
            <a:r>
              <a:rPr lang="nl-NL" sz="2000" b="1" i="1" dirty="0">
                <a:latin typeface="Arial" pitchFamily="34" charset="0"/>
              </a:rPr>
              <a:t>2. Maatschappelijk resultaat </a:t>
            </a:r>
            <a:endParaRPr lang="nl-NL" sz="800" b="1" i="1" dirty="0">
              <a:latin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nl-NL" sz="800" b="1" i="1" dirty="0">
              <a:latin typeface="Arial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nl-NL" dirty="0">
                <a:latin typeface="Arial" pitchFamily="34" charset="0"/>
              </a:rPr>
              <a:t>Monitor: In 3 jaren zijn er</a:t>
            </a:r>
          </a:p>
          <a:p>
            <a:pPr marL="285750" indent="-285750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dirty="0">
                <a:latin typeface="Arial" pitchFamily="34" charset="0"/>
              </a:rPr>
              <a:t>10% meer burgers beweegnorm</a:t>
            </a:r>
          </a:p>
          <a:p>
            <a:pPr marL="285750" indent="-285750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dirty="0">
                <a:latin typeface="Arial" pitchFamily="34" charset="0"/>
              </a:rPr>
              <a:t>15% minder eenzamen</a:t>
            </a:r>
          </a:p>
          <a:p>
            <a:pPr marL="285750" indent="-285750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dirty="0">
                <a:latin typeface="Arial" pitchFamily="34" charset="0"/>
              </a:rPr>
              <a:t>10% minder probleemgezinnen</a:t>
            </a:r>
          </a:p>
          <a:p>
            <a:pPr marL="285750" indent="-285750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dirty="0">
                <a:latin typeface="Arial" pitchFamily="34" charset="0"/>
              </a:rPr>
              <a:t>20% minder jeugdigen afhankelijk van speciale zorg</a:t>
            </a:r>
          </a:p>
        </p:txBody>
      </p:sp>
      <p:sp>
        <p:nvSpPr>
          <p:cNvPr id="2" name="PIJL-RECHTS 1"/>
          <p:cNvSpPr/>
          <p:nvPr/>
        </p:nvSpPr>
        <p:spPr>
          <a:xfrm>
            <a:off x="3708400" y="2492375"/>
            <a:ext cx="1008063" cy="431800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1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l-NL" sz="2800"/>
              <a:t>1. Visie op kwaliteit gemeentelijk sociaal beleid</a:t>
            </a:r>
          </a:p>
        </p:txBody>
      </p:sp>
      <p:sp>
        <p:nvSpPr>
          <p:cNvPr id="11273" name="Tijdelijke aanduiding voor dianummer 2"/>
          <p:cNvSpPr>
            <a:spLocks noGrp="1"/>
          </p:cNvSpPr>
          <p:nvPr>
            <p:ph type="sldNum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000">
                <a:solidFill>
                  <a:srgbClr val="00212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212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212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rgbClr val="00212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212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12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12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12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12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370A117-0B55-4C5F-B52B-E2234ABBF006}" type="slidenum">
              <a:rPr lang="nl-NL" altLang="nl-NL" sz="14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nl-NL" altLang="nl-NL" sz="1400" dirty="0">
              <a:solidFill>
                <a:schemeClr val="tx1"/>
              </a:solidFill>
            </a:endParaRPr>
          </a:p>
        </p:txBody>
      </p:sp>
      <p:sp>
        <p:nvSpPr>
          <p:cNvPr id="16" name="Rechthoek 15"/>
          <p:cNvSpPr/>
          <p:nvPr/>
        </p:nvSpPr>
        <p:spPr>
          <a:xfrm>
            <a:off x="2555875" y="5661025"/>
            <a:ext cx="3887788" cy="6477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76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2130425"/>
            <a:ext cx="1428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1479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/>
        </p:nvSpPr>
        <p:spPr>
          <a:xfrm>
            <a:off x="323850" y="1484313"/>
            <a:ext cx="8424863" cy="4941887"/>
          </a:xfrm>
          <a:prstGeom prst="rect">
            <a:avLst/>
          </a:prstGeom>
          <a:solidFill>
            <a:schemeClr val="bg1"/>
          </a:solidFill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21" name="Oval 10"/>
          <p:cNvSpPr>
            <a:spLocks noChangeArrowheads="1"/>
          </p:cNvSpPr>
          <p:nvPr/>
        </p:nvSpPr>
        <p:spPr bwMode="auto">
          <a:xfrm>
            <a:off x="6516688" y="3213100"/>
            <a:ext cx="1943100" cy="232727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>
              <a:spcAft>
                <a:spcPts val="0"/>
              </a:spcAft>
              <a:defRPr/>
            </a:pPr>
            <a:endParaRPr lang="nl-NL" sz="1400" dirty="0">
              <a:latin typeface="Arial" pitchFamily="34" charset="0"/>
            </a:endParaRPr>
          </a:p>
        </p:txBody>
      </p:sp>
      <p:sp>
        <p:nvSpPr>
          <p:cNvPr id="7176" name="Rectangle 5"/>
          <p:cNvSpPr>
            <a:spLocks noChangeArrowheads="1"/>
          </p:cNvSpPr>
          <p:nvPr/>
        </p:nvSpPr>
        <p:spPr bwMode="auto">
          <a:xfrm>
            <a:off x="684213" y="1628775"/>
            <a:ext cx="2735262" cy="12969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tIns="72000" anchor="ctr"/>
          <a:lstStyle/>
          <a:p>
            <a:pPr marL="342900" indent="-342900" algn="ctr">
              <a:spcAft>
                <a:spcPts val="1000"/>
              </a:spcAft>
              <a:buFontTx/>
              <a:buAutoNum type="arabicPeriod"/>
              <a:defRPr/>
            </a:pPr>
            <a:r>
              <a:rPr lang="nl-NL" b="1" i="1" dirty="0">
                <a:latin typeface="Arial" pitchFamily="34" charset="0"/>
              </a:rPr>
              <a:t>Monitoring en ambities sociaal beleid</a:t>
            </a:r>
            <a:endParaRPr lang="nl-NL" i="1" dirty="0">
              <a:latin typeface="Arial" pitchFamily="34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2987675" y="3429000"/>
            <a:ext cx="2952750" cy="2062163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tIns="180000"/>
          <a:lstStyle/>
          <a:p>
            <a:pPr>
              <a:spcAft>
                <a:spcPts val="0"/>
              </a:spcAft>
              <a:defRPr/>
            </a:pPr>
            <a:r>
              <a:rPr lang="nl-NL" b="1" i="1" dirty="0">
                <a:latin typeface="Arial" pitchFamily="34" charset="0"/>
              </a:rPr>
              <a:t>3. Activiteiten burgers en</a:t>
            </a:r>
          </a:p>
          <a:p>
            <a:pPr>
              <a:spcAft>
                <a:spcPts val="0"/>
              </a:spcAft>
              <a:defRPr/>
            </a:pPr>
            <a:r>
              <a:rPr lang="nl-NL" b="1" i="1" dirty="0">
                <a:latin typeface="Arial" pitchFamily="34" charset="0"/>
              </a:rPr>
              <a:t>    voorzieningen</a:t>
            </a:r>
          </a:p>
          <a:p>
            <a:pPr marL="742950" lvl="1" indent="-285750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1600" dirty="0">
                <a:latin typeface="Arial" pitchFamily="34" charset="0"/>
              </a:rPr>
              <a:t>Scholen, opvang </a:t>
            </a:r>
          </a:p>
          <a:p>
            <a:pPr marL="742950" lvl="1" indent="-285750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1600" dirty="0">
                <a:latin typeface="Arial" pitchFamily="34" charset="0"/>
              </a:rPr>
              <a:t>Welzijnswerk</a:t>
            </a:r>
          </a:p>
          <a:p>
            <a:pPr marL="742950" lvl="1" indent="-285750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1600" dirty="0">
                <a:latin typeface="Arial" pitchFamily="34" charset="0"/>
              </a:rPr>
              <a:t>Wijkteams</a:t>
            </a:r>
          </a:p>
          <a:p>
            <a:pPr marL="742950" lvl="1" indent="-285750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1600" dirty="0">
                <a:latin typeface="Arial" pitchFamily="34" charset="0"/>
              </a:rPr>
              <a:t>Speciale jeugdhulp</a:t>
            </a:r>
          </a:p>
          <a:p>
            <a:pPr marL="742950" lvl="1" indent="-285750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1600" dirty="0" err="1">
                <a:latin typeface="Arial" pitchFamily="34" charset="0"/>
              </a:rPr>
              <a:t>Etc</a:t>
            </a:r>
            <a:endParaRPr lang="nl-NL" sz="1600" dirty="0">
              <a:latin typeface="Arial" pitchFamily="34" charset="0"/>
            </a:endParaRPr>
          </a:p>
          <a:p>
            <a:pPr lvl="1">
              <a:spcAft>
                <a:spcPts val="0"/>
              </a:spcAft>
              <a:defRPr/>
            </a:pPr>
            <a:endParaRPr lang="nl-NL" dirty="0">
              <a:latin typeface="Arial" pitchFamily="34" charset="0"/>
            </a:endParaRPr>
          </a:p>
        </p:txBody>
      </p:sp>
      <p:cxnSp>
        <p:nvCxnSpPr>
          <p:cNvPr id="13318" name="AutoShape 9"/>
          <p:cNvCxnSpPr>
            <a:cxnSpLocks noChangeShapeType="1"/>
          </p:cNvCxnSpPr>
          <p:nvPr/>
        </p:nvCxnSpPr>
        <p:spPr bwMode="auto">
          <a:xfrm>
            <a:off x="2987675" y="2924175"/>
            <a:ext cx="460375" cy="53022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Oval 10"/>
          <p:cNvSpPr>
            <a:spLocks noChangeArrowheads="1"/>
          </p:cNvSpPr>
          <p:nvPr/>
        </p:nvSpPr>
        <p:spPr bwMode="auto">
          <a:xfrm>
            <a:off x="755650" y="3213100"/>
            <a:ext cx="1758950" cy="232727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>
              <a:spcAft>
                <a:spcPts val="1000"/>
              </a:spcAft>
              <a:defRPr/>
            </a:pPr>
            <a:endParaRPr lang="nl-NL" sz="1400" i="1" dirty="0">
              <a:latin typeface="Arial" pitchFamily="34" charset="0"/>
            </a:endParaRPr>
          </a:p>
        </p:txBody>
      </p:sp>
      <p:sp>
        <p:nvSpPr>
          <p:cNvPr id="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l-NL" sz="2800" dirty="0"/>
              <a:t>1. </a:t>
            </a:r>
            <a:r>
              <a:rPr lang="en-US" altLang="nl-NL" sz="2800" dirty="0" err="1"/>
              <a:t>Visie</a:t>
            </a:r>
            <a:r>
              <a:rPr lang="en-US" altLang="nl-NL" sz="2800" dirty="0"/>
              <a:t> op </a:t>
            </a:r>
            <a:r>
              <a:rPr lang="en-US" altLang="nl-NL" sz="2800" dirty="0" err="1"/>
              <a:t>kwaliteit</a:t>
            </a:r>
            <a:r>
              <a:rPr lang="en-US" altLang="nl-NL" sz="2800" dirty="0"/>
              <a:t> </a:t>
            </a:r>
            <a:r>
              <a:rPr lang="en-US" altLang="nl-NL" sz="2800" dirty="0" err="1"/>
              <a:t>gemeentelijk</a:t>
            </a:r>
            <a:r>
              <a:rPr lang="en-US" altLang="nl-NL" sz="2800" dirty="0"/>
              <a:t> </a:t>
            </a:r>
            <a:r>
              <a:rPr lang="en-US" altLang="nl-NL" sz="2800" dirty="0" err="1"/>
              <a:t>sociaal</a:t>
            </a:r>
            <a:r>
              <a:rPr lang="en-US" altLang="nl-NL" sz="2800" dirty="0"/>
              <a:t> </a:t>
            </a:r>
            <a:r>
              <a:rPr lang="en-US" altLang="nl-NL" sz="2800" dirty="0" err="1"/>
              <a:t>beleid</a:t>
            </a:r>
            <a:endParaRPr lang="en-US" altLang="nl-NL" sz="2800" dirty="0"/>
          </a:p>
        </p:txBody>
      </p:sp>
      <p:sp>
        <p:nvSpPr>
          <p:cNvPr id="13320" name="Tijdelijke aanduiding voor dianummer 1"/>
          <p:cNvSpPr>
            <a:spLocks noGrp="1"/>
          </p:cNvSpPr>
          <p:nvPr>
            <p:ph type="sldNum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000">
                <a:solidFill>
                  <a:srgbClr val="00212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212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212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rgbClr val="00212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212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12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12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12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12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B49873F-756C-402F-946E-55E6AA23B7DD}" type="slidenum">
              <a:rPr lang="nl-NL" altLang="nl-NL" sz="14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nl-NL" altLang="nl-NL" sz="1400" dirty="0">
              <a:solidFill>
                <a:schemeClr val="tx1"/>
              </a:solidFill>
            </a:endParaRPr>
          </a:p>
        </p:txBody>
      </p:sp>
      <p:sp>
        <p:nvSpPr>
          <p:cNvPr id="17" name="Rechthoek 16"/>
          <p:cNvSpPr/>
          <p:nvPr/>
        </p:nvSpPr>
        <p:spPr>
          <a:xfrm>
            <a:off x="2555875" y="5661025"/>
            <a:ext cx="3887788" cy="6477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2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700213"/>
            <a:ext cx="2028825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5148263" y="1628775"/>
            <a:ext cx="3455987" cy="1584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lIns="180000" rIns="180000" anchor="ctr"/>
          <a:lstStyle/>
          <a:p>
            <a:pPr>
              <a:spcAft>
                <a:spcPts val="0"/>
              </a:spcAft>
              <a:defRPr/>
            </a:pPr>
            <a:r>
              <a:rPr lang="nl-NL" b="1" i="1" dirty="0">
                <a:latin typeface="Arial" pitchFamily="34" charset="0"/>
              </a:rPr>
              <a:t>2. Maatschappelijk resultaat </a:t>
            </a:r>
          </a:p>
          <a:p>
            <a:pPr marL="285750" indent="-285750">
              <a:spcAft>
                <a:spcPts val="0"/>
              </a:spcAft>
              <a:buFont typeface="Arial" pitchFamily="34" charset="0"/>
              <a:buChar char="•"/>
              <a:defRPr/>
            </a:pPr>
            <a:endParaRPr lang="nl-NL" sz="1400" dirty="0">
              <a:latin typeface="Arial" pitchFamily="34" charset="0"/>
            </a:endParaRPr>
          </a:p>
          <a:p>
            <a:pPr marL="285750" indent="-285750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1400" dirty="0">
                <a:latin typeface="Arial" pitchFamily="34" charset="0"/>
              </a:rPr>
              <a:t>+10% voldoet aan beweegnorm</a:t>
            </a:r>
          </a:p>
          <a:p>
            <a:pPr marL="285750" indent="-285750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1400" dirty="0">
                <a:latin typeface="Arial" pitchFamily="34" charset="0"/>
              </a:rPr>
              <a:t>-15% eenzamen</a:t>
            </a:r>
          </a:p>
          <a:p>
            <a:pPr marL="285750" indent="-285750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1400" dirty="0">
                <a:latin typeface="Arial" pitchFamily="34" charset="0"/>
              </a:rPr>
              <a:t>-10% probleemgezinnen</a:t>
            </a:r>
          </a:p>
          <a:p>
            <a:pPr marL="285750" indent="-285750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1400" dirty="0">
                <a:latin typeface="Arial" pitchFamily="34" charset="0"/>
              </a:rPr>
              <a:t>-20% jeugdigen speciale zorg</a:t>
            </a:r>
          </a:p>
        </p:txBody>
      </p:sp>
      <p:cxnSp>
        <p:nvCxnSpPr>
          <p:cNvPr id="13325" name="AutoShape 9"/>
          <p:cNvCxnSpPr>
            <a:cxnSpLocks noChangeShapeType="1"/>
          </p:cNvCxnSpPr>
          <p:nvPr/>
        </p:nvCxnSpPr>
        <p:spPr bwMode="auto">
          <a:xfrm flipV="1">
            <a:off x="4572000" y="2924175"/>
            <a:ext cx="533400" cy="47783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10386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hoek 21"/>
          <p:cNvSpPr/>
          <p:nvPr/>
        </p:nvSpPr>
        <p:spPr>
          <a:xfrm>
            <a:off x="323850" y="1484313"/>
            <a:ext cx="8424863" cy="4941887"/>
          </a:xfrm>
          <a:prstGeom prst="rect">
            <a:avLst/>
          </a:prstGeom>
          <a:solidFill>
            <a:schemeClr val="bg1"/>
          </a:solidFill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pic>
        <p:nvPicPr>
          <p:cNvPr id="15363" name="Afbeelding 15" descr="Vergrootgla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3" y="3141663"/>
            <a:ext cx="554037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Afbeelding 13" descr="Vergrootgla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141663"/>
            <a:ext cx="8128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365" name="AutoShape 9"/>
          <p:cNvCxnSpPr>
            <a:cxnSpLocks noChangeShapeType="1"/>
          </p:cNvCxnSpPr>
          <p:nvPr/>
        </p:nvCxnSpPr>
        <p:spPr bwMode="auto">
          <a:xfrm>
            <a:off x="2959100" y="2852738"/>
            <a:ext cx="460375" cy="53022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6" name="AutoShape 9"/>
          <p:cNvCxnSpPr>
            <a:cxnSpLocks noChangeShapeType="1"/>
          </p:cNvCxnSpPr>
          <p:nvPr/>
        </p:nvCxnSpPr>
        <p:spPr bwMode="auto">
          <a:xfrm>
            <a:off x="2557463" y="4365625"/>
            <a:ext cx="430212" cy="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7" name="AutoShape 9"/>
          <p:cNvCxnSpPr>
            <a:cxnSpLocks noChangeShapeType="1"/>
          </p:cNvCxnSpPr>
          <p:nvPr/>
        </p:nvCxnSpPr>
        <p:spPr bwMode="auto">
          <a:xfrm flipV="1">
            <a:off x="5916613" y="4365625"/>
            <a:ext cx="384175" cy="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5368" name="Afbeelding 16" descr="centrum-voor-jeugd-en-gezi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4437063"/>
            <a:ext cx="465138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2987675" y="3429000"/>
            <a:ext cx="2952750" cy="2062163"/>
          </a:xfrm>
          <a:prstGeom prst="rect">
            <a:avLst/>
          </a:prstGeom>
          <a:solidFill>
            <a:srgbClr val="FFC000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 tIns="180000"/>
          <a:lstStyle/>
          <a:p>
            <a:pPr algn="ctr">
              <a:spcAft>
                <a:spcPts val="0"/>
              </a:spcAft>
              <a:defRPr/>
            </a:pPr>
            <a:r>
              <a:rPr lang="nl-NL" b="1" i="1" dirty="0">
                <a:latin typeface="Arial" pitchFamily="34" charset="0"/>
              </a:rPr>
              <a:t>3. Activiteiten burgers en</a:t>
            </a:r>
          </a:p>
          <a:p>
            <a:pPr algn="ctr">
              <a:spcAft>
                <a:spcPts val="0"/>
              </a:spcAft>
              <a:defRPr/>
            </a:pPr>
            <a:r>
              <a:rPr lang="nl-NL" b="1" i="1" dirty="0">
                <a:latin typeface="Arial" pitchFamily="34" charset="0"/>
              </a:rPr>
              <a:t>    voorzieningen</a:t>
            </a:r>
          </a:p>
          <a:p>
            <a:pPr marL="0" lvl="1">
              <a:spcAft>
                <a:spcPts val="0"/>
              </a:spcAft>
              <a:defRPr/>
            </a:pPr>
            <a:endParaRPr lang="nl-NL" dirty="0">
              <a:latin typeface="Arial" pitchFamily="34" charset="0"/>
            </a:endParaRPr>
          </a:p>
          <a:p>
            <a:pPr marL="0" lvl="1" algn="ctr">
              <a:spcAft>
                <a:spcPts val="0"/>
              </a:spcAft>
              <a:defRPr/>
            </a:pPr>
            <a:r>
              <a:rPr lang="nl-NL" dirty="0">
                <a:latin typeface="Arial" pitchFamily="34" charset="0"/>
              </a:rPr>
              <a:t>o.a. wijkteams</a:t>
            </a:r>
          </a:p>
          <a:p>
            <a:pPr>
              <a:spcAft>
                <a:spcPts val="0"/>
              </a:spcAft>
              <a:defRPr/>
            </a:pPr>
            <a:endParaRPr lang="nl-NL" b="1" i="1" dirty="0">
              <a:latin typeface="Arial" pitchFamily="34" charset="0"/>
            </a:endParaRPr>
          </a:p>
          <a:p>
            <a:pPr lvl="1">
              <a:spcAft>
                <a:spcPts val="0"/>
              </a:spcAft>
              <a:defRPr/>
            </a:pPr>
            <a:endParaRPr lang="nl-NL" dirty="0">
              <a:latin typeface="Arial" pitchFamily="34" charset="0"/>
            </a:endParaRPr>
          </a:p>
        </p:txBody>
      </p:sp>
      <p:sp>
        <p:nvSpPr>
          <p:cNvPr id="24" name="Oval 10"/>
          <p:cNvSpPr>
            <a:spLocks noChangeArrowheads="1"/>
          </p:cNvSpPr>
          <p:nvPr/>
        </p:nvSpPr>
        <p:spPr bwMode="auto">
          <a:xfrm>
            <a:off x="755650" y="3213100"/>
            <a:ext cx="1758950" cy="2327275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accent2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>
              <a:spcAft>
                <a:spcPts val="0"/>
              </a:spcAft>
              <a:defRPr/>
            </a:pPr>
            <a:r>
              <a:rPr lang="nl-NL" b="1" dirty="0">
                <a:latin typeface="Arial" pitchFamily="34" charset="0"/>
              </a:rPr>
              <a:t>4. </a:t>
            </a:r>
            <a:r>
              <a:rPr lang="nl-NL" b="1" i="1" dirty="0">
                <a:latin typeface="Arial" pitchFamily="34" charset="0"/>
              </a:rPr>
              <a:t>Kwaliteit input: </a:t>
            </a:r>
          </a:p>
          <a:p>
            <a:pPr algn="ctr">
              <a:spcAft>
                <a:spcPts val="0"/>
              </a:spcAft>
              <a:defRPr/>
            </a:pPr>
            <a:r>
              <a:rPr lang="nl-NL" i="1" dirty="0" err="1">
                <a:latin typeface="Arial" pitchFamily="34" charset="0"/>
              </a:rPr>
              <a:t>pro-gramma’s</a:t>
            </a:r>
            <a:r>
              <a:rPr lang="nl-NL" i="1" dirty="0">
                <a:latin typeface="Arial" pitchFamily="34" charset="0"/>
              </a:rPr>
              <a:t> en </a:t>
            </a:r>
          </a:p>
          <a:p>
            <a:pPr algn="ctr">
              <a:spcAft>
                <a:spcPts val="0"/>
              </a:spcAft>
              <a:defRPr/>
            </a:pPr>
            <a:r>
              <a:rPr lang="nl-NL" i="1" dirty="0">
                <a:latin typeface="Arial" pitchFamily="34" charset="0"/>
              </a:rPr>
              <a:t>werkers</a:t>
            </a:r>
            <a:endParaRPr lang="nl-NL" i="1" dirty="0"/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684213" y="1628775"/>
            <a:ext cx="2735262" cy="12969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tIns="72000" anchor="ctr"/>
          <a:lstStyle/>
          <a:p>
            <a:pPr marL="342900" indent="-342900" algn="ctr">
              <a:spcAft>
                <a:spcPts val="1000"/>
              </a:spcAft>
              <a:buFontTx/>
              <a:buAutoNum type="arabicPeriod"/>
              <a:defRPr/>
            </a:pPr>
            <a:r>
              <a:rPr lang="nl-NL" b="1" i="1" dirty="0">
                <a:latin typeface="Arial" pitchFamily="34" charset="0"/>
              </a:rPr>
              <a:t>Monitoring en ambities sociaal beleid</a:t>
            </a:r>
            <a:endParaRPr lang="nl-NL" i="1" dirty="0">
              <a:latin typeface="Arial" pitchFamily="34" charset="0"/>
            </a:endParaRPr>
          </a:p>
        </p:txBody>
      </p:sp>
      <p:sp>
        <p:nvSpPr>
          <p:cNvPr id="153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l-NL" sz="2800" dirty="0"/>
              <a:t>1. </a:t>
            </a:r>
            <a:r>
              <a:rPr lang="en-US" altLang="nl-NL" sz="2800" dirty="0" err="1"/>
              <a:t>Visie</a:t>
            </a:r>
            <a:r>
              <a:rPr lang="en-US" altLang="nl-NL" sz="2800" dirty="0"/>
              <a:t> op </a:t>
            </a:r>
            <a:r>
              <a:rPr lang="en-US" altLang="nl-NL" sz="2800" dirty="0" err="1"/>
              <a:t>kwaliteit</a:t>
            </a:r>
            <a:r>
              <a:rPr lang="en-US" altLang="nl-NL" sz="2800" dirty="0"/>
              <a:t> </a:t>
            </a:r>
            <a:r>
              <a:rPr lang="en-US" altLang="nl-NL" sz="2800" dirty="0" err="1"/>
              <a:t>gemeentelijk</a:t>
            </a:r>
            <a:r>
              <a:rPr lang="en-US" altLang="nl-NL" sz="2800" dirty="0"/>
              <a:t> </a:t>
            </a:r>
            <a:r>
              <a:rPr lang="en-US" altLang="nl-NL" sz="2800" dirty="0" err="1"/>
              <a:t>sociaal</a:t>
            </a:r>
            <a:r>
              <a:rPr lang="en-US" altLang="nl-NL" sz="2800" dirty="0"/>
              <a:t> </a:t>
            </a:r>
            <a:r>
              <a:rPr lang="en-US" altLang="nl-NL" sz="2800" dirty="0" err="1"/>
              <a:t>beleid</a:t>
            </a:r>
            <a:endParaRPr lang="en-US" altLang="nl-NL" sz="2800" dirty="0"/>
          </a:p>
        </p:txBody>
      </p:sp>
      <p:sp>
        <p:nvSpPr>
          <p:cNvPr id="15372" name="Tijdelijke aanduiding voor dianummer 1"/>
          <p:cNvSpPr>
            <a:spLocks noGrp="1"/>
          </p:cNvSpPr>
          <p:nvPr>
            <p:ph type="sldNum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000">
                <a:solidFill>
                  <a:srgbClr val="00212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212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212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rgbClr val="00212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212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12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12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12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12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977C6C9-9DCD-4B51-9E6F-8D3E0B2F3550}" type="slidenum">
              <a:rPr lang="nl-NL" altLang="nl-NL" sz="14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nl-NL" altLang="nl-NL" sz="1400" dirty="0">
              <a:solidFill>
                <a:schemeClr val="tx1"/>
              </a:solidFill>
            </a:endParaRPr>
          </a:p>
        </p:txBody>
      </p:sp>
      <p:sp>
        <p:nvSpPr>
          <p:cNvPr id="23" name="Rechthoek 22"/>
          <p:cNvSpPr/>
          <p:nvPr/>
        </p:nvSpPr>
        <p:spPr>
          <a:xfrm>
            <a:off x="2555875" y="5661025"/>
            <a:ext cx="3887788" cy="6477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75" name="Afbeelding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700213"/>
            <a:ext cx="2028825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5148263" y="1628775"/>
            <a:ext cx="3455987" cy="1584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lIns="180000" rIns="180000" anchor="ctr"/>
          <a:lstStyle/>
          <a:p>
            <a:pPr>
              <a:spcAft>
                <a:spcPts val="0"/>
              </a:spcAft>
              <a:defRPr/>
            </a:pPr>
            <a:r>
              <a:rPr lang="nl-NL" b="1" i="1" dirty="0">
                <a:latin typeface="Arial" pitchFamily="34" charset="0"/>
              </a:rPr>
              <a:t>2. Maatschappelijk resultaat </a:t>
            </a:r>
          </a:p>
          <a:p>
            <a:pPr marL="285750" indent="-285750">
              <a:spcAft>
                <a:spcPts val="0"/>
              </a:spcAft>
              <a:buFont typeface="Arial" pitchFamily="34" charset="0"/>
              <a:buChar char="•"/>
              <a:defRPr/>
            </a:pPr>
            <a:endParaRPr lang="nl-NL" sz="1400" dirty="0">
              <a:latin typeface="Arial" pitchFamily="34" charset="0"/>
            </a:endParaRPr>
          </a:p>
          <a:p>
            <a:pPr marL="285750" indent="-285750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1400" dirty="0">
                <a:latin typeface="Arial" pitchFamily="34" charset="0"/>
              </a:rPr>
              <a:t>+10% voldoet aan beweegnorm</a:t>
            </a:r>
          </a:p>
          <a:p>
            <a:pPr marL="285750" indent="-285750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1400" dirty="0">
                <a:latin typeface="Arial" pitchFamily="34" charset="0"/>
              </a:rPr>
              <a:t>-15% eenzamen</a:t>
            </a:r>
          </a:p>
          <a:p>
            <a:pPr marL="285750" indent="-285750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1400" dirty="0">
                <a:latin typeface="Arial" pitchFamily="34" charset="0"/>
              </a:rPr>
              <a:t>-10% probleemgezinnen</a:t>
            </a:r>
          </a:p>
          <a:p>
            <a:pPr marL="285750" indent="-285750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1400" dirty="0">
                <a:latin typeface="Arial" pitchFamily="34" charset="0"/>
              </a:rPr>
              <a:t>-20% jeugdigen speciale zorg</a:t>
            </a:r>
          </a:p>
        </p:txBody>
      </p:sp>
      <p:sp>
        <p:nvSpPr>
          <p:cNvPr id="13" name="Oval 10"/>
          <p:cNvSpPr>
            <a:spLocks noChangeArrowheads="1"/>
          </p:cNvSpPr>
          <p:nvPr/>
        </p:nvSpPr>
        <p:spPr bwMode="auto">
          <a:xfrm>
            <a:off x="6300788" y="2852738"/>
            <a:ext cx="2476500" cy="2940050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accent2"/>
            </a:solidFill>
            <a:round/>
            <a:headEnd/>
            <a:tailEnd/>
          </a:ln>
        </p:spPr>
        <p:txBody>
          <a:bodyPr lIns="108000" tIns="0" rIns="0" bIns="0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nl-NL" b="1" i="1" dirty="0">
                <a:latin typeface="Arial" pitchFamily="34" charset="0"/>
              </a:rPr>
              <a:t>5. </a:t>
            </a:r>
            <a:r>
              <a:rPr lang="nl-NL" b="1" i="1" dirty="0" err="1">
                <a:latin typeface="Arial" pitchFamily="34" charset="0"/>
              </a:rPr>
              <a:t>Outcome</a:t>
            </a:r>
            <a:endParaRPr lang="nl-NL" b="1" i="1" dirty="0">
              <a:latin typeface="Arial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nl-NL" b="1" i="1" dirty="0">
                <a:latin typeface="Arial" pitchFamily="34" charset="0"/>
              </a:rPr>
              <a:t>voorzieningen</a:t>
            </a:r>
            <a:endParaRPr lang="nl-NL" i="1" dirty="0">
              <a:latin typeface="Arial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latin typeface="Arial" pitchFamily="34" charset="0"/>
              </a:rPr>
              <a:t>o.a. 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latin typeface="Arial" pitchFamily="34" charset="0"/>
              </a:rPr>
              <a:t>&gt; Tevredenheid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latin typeface="Arial" pitchFamily="34" charset="0"/>
              </a:rPr>
              <a:t>&gt; Afhakers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latin typeface="Arial" pitchFamily="34" charset="0"/>
              </a:rPr>
              <a:t>&gt; Doelrealisatie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latin typeface="Arial" pitchFamily="34" charset="0"/>
              </a:rPr>
              <a:t>&gt; Afname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latin typeface="Arial" pitchFamily="34" charset="0"/>
              </a:rPr>
              <a:t>   problemen</a:t>
            </a:r>
          </a:p>
        </p:txBody>
      </p:sp>
      <p:cxnSp>
        <p:nvCxnSpPr>
          <p:cNvPr id="15378" name="AutoShape 9"/>
          <p:cNvCxnSpPr>
            <a:cxnSpLocks noChangeShapeType="1"/>
          </p:cNvCxnSpPr>
          <p:nvPr/>
        </p:nvCxnSpPr>
        <p:spPr bwMode="auto">
          <a:xfrm flipV="1">
            <a:off x="4572000" y="2924175"/>
            <a:ext cx="533400" cy="47783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401292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hoek 24"/>
          <p:cNvSpPr/>
          <p:nvPr/>
        </p:nvSpPr>
        <p:spPr>
          <a:xfrm>
            <a:off x="323850" y="1484313"/>
            <a:ext cx="8424863" cy="4941887"/>
          </a:xfrm>
          <a:prstGeom prst="rect">
            <a:avLst/>
          </a:prstGeom>
          <a:solidFill>
            <a:schemeClr val="bg1"/>
          </a:solidFill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pic>
        <p:nvPicPr>
          <p:cNvPr id="17411" name="Afbeelding 15" descr="Vergrootgla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3" y="3141663"/>
            <a:ext cx="554037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Afbeelding 13" descr="Vergrootgla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141663"/>
            <a:ext cx="8128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413" name="AutoShape 9"/>
          <p:cNvCxnSpPr>
            <a:cxnSpLocks noChangeShapeType="1"/>
          </p:cNvCxnSpPr>
          <p:nvPr/>
        </p:nvCxnSpPr>
        <p:spPr bwMode="auto">
          <a:xfrm>
            <a:off x="2959100" y="2852738"/>
            <a:ext cx="460375" cy="53022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4" name="AutoShape 9"/>
          <p:cNvCxnSpPr>
            <a:cxnSpLocks noChangeShapeType="1"/>
          </p:cNvCxnSpPr>
          <p:nvPr/>
        </p:nvCxnSpPr>
        <p:spPr bwMode="auto">
          <a:xfrm>
            <a:off x="2557463" y="4365625"/>
            <a:ext cx="430212" cy="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5" name="AutoShape 9"/>
          <p:cNvCxnSpPr>
            <a:cxnSpLocks noChangeShapeType="1"/>
          </p:cNvCxnSpPr>
          <p:nvPr/>
        </p:nvCxnSpPr>
        <p:spPr bwMode="auto">
          <a:xfrm flipV="1">
            <a:off x="5916613" y="4365625"/>
            <a:ext cx="384175" cy="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Oval 10"/>
          <p:cNvSpPr>
            <a:spLocks noChangeArrowheads="1"/>
          </p:cNvSpPr>
          <p:nvPr/>
        </p:nvSpPr>
        <p:spPr bwMode="auto">
          <a:xfrm>
            <a:off x="755650" y="3213100"/>
            <a:ext cx="1758950" cy="2327275"/>
          </a:xfrm>
          <a:prstGeom prst="ellipse">
            <a:avLst/>
          </a:pr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>
              <a:spcAft>
                <a:spcPts val="0"/>
              </a:spcAft>
              <a:defRPr/>
            </a:pPr>
            <a:r>
              <a:rPr lang="nl-NL" b="1" dirty="0">
                <a:latin typeface="Arial" pitchFamily="34" charset="0"/>
              </a:rPr>
              <a:t>4. </a:t>
            </a:r>
            <a:r>
              <a:rPr lang="nl-NL" b="1" i="1" dirty="0">
                <a:latin typeface="Arial" pitchFamily="34" charset="0"/>
              </a:rPr>
              <a:t>Kwaliteit input </a:t>
            </a:r>
          </a:p>
          <a:p>
            <a:pPr algn="ctr">
              <a:spcAft>
                <a:spcPts val="0"/>
              </a:spcAft>
              <a:defRPr/>
            </a:pPr>
            <a:endParaRPr lang="nl-NL" i="1" dirty="0">
              <a:latin typeface="Arial" pitchFamily="34" charset="0"/>
            </a:endParaRPr>
          </a:p>
          <a:p>
            <a:pPr algn="ctr">
              <a:spcAft>
                <a:spcPts val="0"/>
              </a:spcAft>
              <a:defRPr/>
            </a:pPr>
            <a:r>
              <a:rPr lang="nl-NL" i="1" dirty="0">
                <a:latin typeface="Arial" pitchFamily="34" charset="0"/>
                <a:cs typeface="Arial" pitchFamily="34" charset="0"/>
              </a:rPr>
              <a:t>o.a.</a:t>
            </a:r>
          </a:p>
          <a:p>
            <a:pPr algn="ctr">
              <a:spcAft>
                <a:spcPts val="0"/>
              </a:spcAft>
              <a:defRPr/>
            </a:pPr>
            <a:r>
              <a:rPr lang="nl-NL" i="1" dirty="0">
                <a:latin typeface="Arial" pitchFamily="34" charset="0"/>
                <a:cs typeface="Arial" pitchFamily="34" charset="0"/>
              </a:rPr>
              <a:t>werkers</a:t>
            </a:r>
          </a:p>
          <a:p>
            <a:pPr algn="ctr">
              <a:spcAft>
                <a:spcPts val="0"/>
              </a:spcAft>
              <a:defRPr/>
            </a:pPr>
            <a:endParaRPr lang="nl-NL" b="1" i="1" dirty="0">
              <a:latin typeface="Arial" pitchFamily="34" charset="0"/>
            </a:endParaRPr>
          </a:p>
          <a:p>
            <a:pPr algn="ctr">
              <a:spcAft>
                <a:spcPts val="0"/>
              </a:spcAft>
              <a:defRPr/>
            </a:pPr>
            <a:endParaRPr lang="nl-NL" b="1" i="1" dirty="0">
              <a:latin typeface="Arial" pitchFamily="34" charset="0"/>
            </a:endParaRPr>
          </a:p>
        </p:txBody>
      </p:sp>
      <p:cxnSp>
        <p:nvCxnSpPr>
          <p:cNvPr id="17417" name="AutoShape 9"/>
          <p:cNvCxnSpPr>
            <a:cxnSpLocks noChangeShapeType="1"/>
          </p:cNvCxnSpPr>
          <p:nvPr/>
        </p:nvCxnSpPr>
        <p:spPr bwMode="auto">
          <a:xfrm flipH="1" flipV="1">
            <a:off x="6443663" y="5949950"/>
            <a:ext cx="1074737" cy="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8" name="AutoShape 9"/>
          <p:cNvCxnSpPr>
            <a:cxnSpLocks noChangeShapeType="1"/>
          </p:cNvCxnSpPr>
          <p:nvPr/>
        </p:nvCxnSpPr>
        <p:spPr bwMode="auto">
          <a:xfrm>
            <a:off x="7524750" y="5589588"/>
            <a:ext cx="0" cy="373062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9" name="AutoShape 9"/>
          <p:cNvCxnSpPr>
            <a:cxnSpLocks noChangeShapeType="1"/>
          </p:cNvCxnSpPr>
          <p:nvPr/>
        </p:nvCxnSpPr>
        <p:spPr bwMode="auto">
          <a:xfrm>
            <a:off x="1630363" y="5589588"/>
            <a:ext cx="4762" cy="373062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0" name="AutoShape 9"/>
          <p:cNvCxnSpPr>
            <a:cxnSpLocks noChangeShapeType="1"/>
          </p:cNvCxnSpPr>
          <p:nvPr/>
        </p:nvCxnSpPr>
        <p:spPr bwMode="auto">
          <a:xfrm flipH="1">
            <a:off x="1630363" y="5949950"/>
            <a:ext cx="1136650" cy="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" name="Rechthoek 49"/>
          <p:cNvSpPr/>
          <p:nvPr/>
        </p:nvSpPr>
        <p:spPr>
          <a:xfrm>
            <a:off x="2555875" y="5661025"/>
            <a:ext cx="3887788" cy="647700"/>
          </a:xfrm>
          <a:prstGeom prst="rect">
            <a:avLst/>
          </a:prstGeom>
          <a:solidFill>
            <a:srgbClr val="FFC000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6. Verbeteracties</a:t>
            </a:r>
          </a:p>
          <a:p>
            <a:pPr algn="ctr">
              <a:defRPr/>
            </a:pPr>
            <a:r>
              <a:rPr lang="nl-NL" sz="1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 een meet-, spreek en verbeterbeweging</a:t>
            </a: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684213" y="1628775"/>
            <a:ext cx="2735262" cy="12969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tIns="72000" anchor="ctr"/>
          <a:lstStyle/>
          <a:p>
            <a:pPr marL="342900" indent="-342900" algn="ctr">
              <a:spcAft>
                <a:spcPts val="1000"/>
              </a:spcAft>
              <a:buFontTx/>
              <a:buAutoNum type="arabicPeriod"/>
              <a:defRPr/>
            </a:pPr>
            <a:r>
              <a:rPr lang="nl-NL" b="1" i="1" dirty="0">
                <a:latin typeface="Arial" pitchFamily="34" charset="0"/>
              </a:rPr>
              <a:t>Monitoring en ambities sociaal beleid</a:t>
            </a:r>
            <a:endParaRPr lang="nl-NL" i="1" dirty="0">
              <a:latin typeface="Arial" pitchFamily="34" charset="0"/>
            </a:endParaRPr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5724525" y="1627188"/>
            <a:ext cx="2879725" cy="12969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72000" rIns="72000" anchor="ctr"/>
          <a:lstStyle/>
          <a:p>
            <a:pPr algn="ctr">
              <a:spcAft>
                <a:spcPts val="0"/>
              </a:spcAft>
              <a:defRPr/>
            </a:pPr>
            <a:r>
              <a:rPr lang="nl-NL" b="1" i="1" dirty="0">
                <a:latin typeface="Arial" pitchFamily="34" charset="0"/>
              </a:rPr>
              <a:t>2. Maatschappelijke</a:t>
            </a:r>
          </a:p>
          <a:p>
            <a:pPr algn="ctr">
              <a:spcAft>
                <a:spcPts val="0"/>
              </a:spcAft>
              <a:defRPr/>
            </a:pPr>
            <a:r>
              <a:rPr lang="nl-NL" b="1" i="1" dirty="0">
                <a:latin typeface="Arial" pitchFamily="34" charset="0"/>
              </a:rPr>
              <a:t>    resultaten </a:t>
            </a:r>
          </a:p>
        </p:txBody>
      </p:sp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2987675" y="3429000"/>
            <a:ext cx="2952750" cy="2062163"/>
          </a:xfrm>
          <a:prstGeom prst="rect">
            <a:avLst/>
          </a:prstGeom>
          <a:solidFill>
            <a:srgbClr val="FFC000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 tIns="180000"/>
          <a:lstStyle/>
          <a:p>
            <a:pPr algn="ctr">
              <a:spcAft>
                <a:spcPts val="0"/>
              </a:spcAft>
              <a:defRPr/>
            </a:pPr>
            <a:r>
              <a:rPr lang="nl-NL" b="1" i="1" dirty="0">
                <a:latin typeface="Arial" pitchFamily="34" charset="0"/>
              </a:rPr>
              <a:t>3. Activiteiten burgers en</a:t>
            </a:r>
          </a:p>
          <a:p>
            <a:pPr algn="ctr">
              <a:spcAft>
                <a:spcPts val="0"/>
              </a:spcAft>
              <a:defRPr/>
            </a:pPr>
            <a:r>
              <a:rPr lang="nl-NL" b="1" i="1" dirty="0">
                <a:latin typeface="Arial" pitchFamily="34" charset="0"/>
              </a:rPr>
              <a:t>    voorzieningen</a:t>
            </a:r>
          </a:p>
          <a:p>
            <a:pPr marL="0" lvl="1">
              <a:spcAft>
                <a:spcPts val="0"/>
              </a:spcAft>
              <a:defRPr/>
            </a:pPr>
            <a:endParaRPr lang="nl-NL" dirty="0">
              <a:latin typeface="Arial" pitchFamily="34" charset="0"/>
            </a:endParaRPr>
          </a:p>
          <a:p>
            <a:pPr marL="0" lvl="1" algn="ctr">
              <a:spcAft>
                <a:spcPts val="0"/>
              </a:spcAft>
              <a:defRPr/>
            </a:pPr>
            <a:r>
              <a:rPr lang="nl-NL" dirty="0">
                <a:latin typeface="Arial" pitchFamily="34" charset="0"/>
              </a:rPr>
              <a:t>o.a. wijkteams</a:t>
            </a:r>
          </a:p>
          <a:p>
            <a:pPr>
              <a:spcAft>
                <a:spcPts val="0"/>
              </a:spcAft>
              <a:defRPr/>
            </a:pPr>
            <a:endParaRPr lang="nl-NL" b="1" i="1" dirty="0">
              <a:latin typeface="Arial" pitchFamily="34" charset="0"/>
            </a:endParaRPr>
          </a:p>
          <a:p>
            <a:pPr lvl="1">
              <a:spcAft>
                <a:spcPts val="0"/>
              </a:spcAft>
              <a:defRPr/>
            </a:pPr>
            <a:endParaRPr lang="nl-NL" dirty="0">
              <a:latin typeface="Arial" pitchFamily="34" charset="0"/>
            </a:endParaRPr>
          </a:p>
        </p:txBody>
      </p:sp>
      <p:sp>
        <p:nvSpPr>
          <p:cNvPr id="32" name="Oval 10"/>
          <p:cNvSpPr>
            <a:spLocks noChangeArrowheads="1"/>
          </p:cNvSpPr>
          <p:nvPr/>
        </p:nvSpPr>
        <p:spPr bwMode="auto">
          <a:xfrm>
            <a:off x="6326188" y="3141663"/>
            <a:ext cx="2278062" cy="2422525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08000" tIns="0" rIns="0" bIns="0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700" b="1" i="1" dirty="0">
                <a:latin typeface="Arial" pitchFamily="34" charset="0"/>
              </a:rPr>
              <a:t>5. </a:t>
            </a:r>
            <a:r>
              <a:rPr lang="nl-NL" sz="1700" b="1" i="1" dirty="0" err="1">
                <a:latin typeface="Arial" pitchFamily="34" charset="0"/>
              </a:rPr>
              <a:t>Outcome</a:t>
            </a:r>
            <a:endParaRPr lang="nl-NL" sz="1700" b="1" i="1" dirty="0">
              <a:latin typeface="Arial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700" b="1" i="1" dirty="0">
                <a:latin typeface="Arial" pitchFamily="34" charset="0"/>
              </a:rPr>
              <a:t>voorzieningen</a:t>
            </a:r>
            <a:endParaRPr lang="nl-NL" sz="1700" i="1" dirty="0">
              <a:latin typeface="Arial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700" dirty="0">
                <a:latin typeface="Arial" pitchFamily="34" charset="0"/>
              </a:rPr>
              <a:t>o.a. 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700" dirty="0">
                <a:latin typeface="Arial" pitchFamily="34" charset="0"/>
              </a:rPr>
              <a:t>-Tevredenheid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700" dirty="0">
                <a:latin typeface="Arial" pitchFamily="34" charset="0"/>
              </a:rPr>
              <a:t>-Uitval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700" dirty="0">
                <a:latin typeface="Arial" pitchFamily="34" charset="0"/>
              </a:rPr>
              <a:t>-Afname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700" dirty="0">
                <a:latin typeface="Arial" pitchFamily="34" charset="0"/>
              </a:rPr>
              <a:t>   problemen</a:t>
            </a:r>
          </a:p>
        </p:txBody>
      </p:sp>
      <p:sp>
        <p:nvSpPr>
          <p:cNvPr id="174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l-NL" sz="2800"/>
              <a:t>1. Visie op kwaliteit gemeentelijk sociaal beleid</a:t>
            </a:r>
          </a:p>
        </p:txBody>
      </p:sp>
      <p:sp>
        <p:nvSpPr>
          <p:cNvPr id="17426" name="Tijdelijke aanduiding voor dianummer 1"/>
          <p:cNvSpPr>
            <a:spLocks noGrp="1"/>
          </p:cNvSpPr>
          <p:nvPr>
            <p:ph type="sldNum" sz="quarter" idx="4"/>
          </p:nvPr>
        </p:nvSpPr>
        <p:spPr>
          <a:xfrm>
            <a:off x="7861576" y="6419356"/>
            <a:ext cx="987136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000">
                <a:solidFill>
                  <a:srgbClr val="00212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212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212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rgbClr val="00212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212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12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12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12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12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BEF7EFA-4A32-411E-AF85-91C76370F7DB}" type="slidenum">
              <a:rPr lang="nl-NL" altLang="nl-NL" sz="14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nl-NL" altLang="nl-NL" sz="1400" dirty="0">
              <a:solidFill>
                <a:schemeClr val="tx1"/>
              </a:solidFill>
            </a:endParaRPr>
          </a:p>
        </p:txBody>
      </p:sp>
      <p:pic>
        <p:nvPicPr>
          <p:cNvPr id="17428" name="Afbeelding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700213"/>
            <a:ext cx="2028825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5148263" y="1628775"/>
            <a:ext cx="3455987" cy="1584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lIns="180000" rIns="180000" anchor="ctr"/>
          <a:lstStyle/>
          <a:p>
            <a:pPr>
              <a:spcAft>
                <a:spcPts val="0"/>
              </a:spcAft>
              <a:defRPr/>
            </a:pPr>
            <a:r>
              <a:rPr lang="nl-NL" b="1" i="1" dirty="0">
                <a:latin typeface="Arial" pitchFamily="34" charset="0"/>
              </a:rPr>
              <a:t>2. Maatschappelijk resultaat </a:t>
            </a:r>
          </a:p>
          <a:p>
            <a:pPr marL="285750" indent="-285750">
              <a:spcAft>
                <a:spcPts val="0"/>
              </a:spcAft>
              <a:buFont typeface="Arial" pitchFamily="34" charset="0"/>
              <a:buChar char="•"/>
              <a:defRPr/>
            </a:pPr>
            <a:endParaRPr lang="nl-NL" sz="1400" dirty="0">
              <a:latin typeface="Arial" pitchFamily="34" charset="0"/>
            </a:endParaRPr>
          </a:p>
          <a:p>
            <a:pPr marL="285750" indent="-285750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1400" dirty="0">
                <a:latin typeface="Arial" pitchFamily="34" charset="0"/>
              </a:rPr>
              <a:t>+10% voldoet aan beweegnorm</a:t>
            </a:r>
          </a:p>
          <a:p>
            <a:pPr marL="285750" indent="-285750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1400" dirty="0">
                <a:latin typeface="Arial" pitchFamily="34" charset="0"/>
              </a:rPr>
              <a:t>-15% eenzamen</a:t>
            </a:r>
          </a:p>
          <a:p>
            <a:pPr marL="285750" indent="-285750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1400" dirty="0">
                <a:latin typeface="Arial" pitchFamily="34" charset="0"/>
              </a:rPr>
              <a:t>-10% probleemgezinnen</a:t>
            </a:r>
          </a:p>
          <a:p>
            <a:pPr marL="285750" indent="-285750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1400" dirty="0">
                <a:latin typeface="Arial" pitchFamily="34" charset="0"/>
              </a:rPr>
              <a:t>-20% jeugdigen speciale zorg</a:t>
            </a:r>
          </a:p>
        </p:txBody>
      </p:sp>
      <p:cxnSp>
        <p:nvCxnSpPr>
          <p:cNvPr id="17430" name="AutoShape 9"/>
          <p:cNvCxnSpPr>
            <a:cxnSpLocks noChangeShapeType="1"/>
          </p:cNvCxnSpPr>
          <p:nvPr/>
        </p:nvCxnSpPr>
        <p:spPr bwMode="auto">
          <a:xfrm flipV="1">
            <a:off x="4572000" y="2924175"/>
            <a:ext cx="533400" cy="47783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650513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Afbeelding 14" descr="boy_point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363" y="2476500"/>
            <a:ext cx="1574800" cy="239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459" name="AutoShape 9"/>
          <p:cNvCxnSpPr>
            <a:cxnSpLocks noChangeShapeType="1"/>
          </p:cNvCxnSpPr>
          <p:nvPr/>
        </p:nvCxnSpPr>
        <p:spPr bwMode="auto">
          <a:xfrm>
            <a:off x="2843213" y="3489325"/>
            <a:ext cx="576262" cy="66040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0" name="AutoShape 9"/>
          <p:cNvCxnSpPr>
            <a:cxnSpLocks noChangeShapeType="1"/>
          </p:cNvCxnSpPr>
          <p:nvPr/>
        </p:nvCxnSpPr>
        <p:spPr bwMode="auto">
          <a:xfrm flipV="1">
            <a:off x="5376863" y="3559175"/>
            <a:ext cx="563562" cy="54133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1" name="AutoShape 9"/>
          <p:cNvCxnSpPr>
            <a:cxnSpLocks noChangeShapeType="1"/>
          </p:cNvCxnSpPr>
          <p:nvPr/>
        </p:nvCxnSpPr>
        <p:spPr bwMode="auto">
          <a:xfrm flipV="1">
            <a:off x="2589213" y="4724400"/>
            <a:ext cx="254000" cy="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Oval 10"/>
          <p:cNvSpPr>
            <a:spLocks noChangeArrowheads="1"/>
          </p:cNvSpPr>
          <p:nvPr/>
        </p:nvSpPr>
        <p:spPr bwMode="auto">
          <a:xfrm>
            <a:off x="6281738" y="3933825"/>
            <a:ext cx="1651000" cy="17272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700" b="1" i="1" dirty="0">
                <a:latin typeface="Arial" pitchFamily="34" charset="0"/>
              </a:rPr>
              <a:t>5. Monitoring </a:t>
            </a:r>
            <a:r>
              <a:rPr lang="nl-NL" sz="1700" b="1" i="1" dirty="0" err="1">
                <a:latin typeface="Arial" pitchFamily="34" charset="0"/>
              </a:rPr>
              <a:t>outcome</a:t>
            </a:r>
            <a:r>
              <a:rPr lang="nl-NL" sz="1700" b="1" i="1" dirty="0">
                <a:latin typeface="Arial" pitchFamily="34" charset="0"/>
              </a:rPr>
              <a:t> team / instelling</a:t>
            </a:r>
          </a:p>
        </p:txBody>
      </p:sp>
      <p:cxnSp>
        <p:nvCxnSpPr>
          <p:cNvPr id="14343" name="AutoShape 9"/>
          <p:cNvCxnSpPr>
            <a:cxnSpLocks noChangeShapeType="1"/>
          </p:cNvCxnSpPr>
          <p:nvPr/>
        </p:nvCxnSpPr>
        <p:spPr bwMode="auto">
          <a:xfrm>
            <a:off x="6122988" y="4757738"/>
            <a:ext cx="201612" cy="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9464" name="Afbeelding 16" descr="centrum-voor-jeugd-en-gezi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4437063"/>
            <a:ext cx="465138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val 10"/>
          <p:cNvSpPr>
            <a:spLocks noChangeArrowheads="1"/>
          </p:cNvSpPr>
          <p:nvPr/>
        </p:nvSpPr>
        <p:spPr bwMode="auto">
          <a:xfrm>
            <a:off x="1190625" y="3932238"/>
            <a:ext cx="1398588" cy="1584325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>
              <a:spcAft>
                <a:spcPts val="0"/>
              </a:spcAft>
              <a:defRPr/>
            </a:pPr>
            <a:r>
              <a:rPr lang="nl-NL" b="1" dirty="0">
                <a:latin typeface="Arial" pitchFamily="34" charset="0"/>
              </a:rPr>
              <a:t>4. </a:t>
            </a:r>
            <a:r>
              <a:rPr lang="nl-NL" b="1" i="1" dirty="0">
                <a:latin typeface="Arial" pitchFamily="34" charset="0"/>
              </a:rPr>
              <a:t>Kwaliteit input </a:t>
            </a:r>
          </a:p>
        </p:txBody>
      </p:sp>
      <p:cxnSp>
        <p:nvCxnSpPr>
          <p:cNvPr id="14346" name="AutoShape 9"/>
          <p:cNvCxnSpPr>
            <a:cxnSpLocks noChangeShapeType="1"/>
            <a:endCxn id="24" idx="3"/>
          </p:cNvCxnSpPr>
          <p:nvPr/>
        </p:nvCxnSpPr>
        <p:spPr bwMode="auto">
          <a:xfrm flipH="1">
            <a:off x="6122988" y="5984875"/>
            <a:ext cx="1008062" cy="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7" name="AutoShape 9"/>
          <p:cNvCxnSpPr>
            <a:cxnSpLocks noChangeShapeType="1"/>
            <a:stCxn id="13" idx="4"/>
          </p:cNvCxnSpPr>
          <p:nvPr/>
        </p:nvCxnSpPr>
        <p:spPr bwMode="auto">
          <a:xfrm>
            <a:off x="7107238" y="5661025"/>
            <a:ext cx="0" cy="32385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8" name="AutoShape 9"/>
          <p:cNvCxnSpPr>
            <a:cxnSpLocks noChangeShapeType="1"/>
          </p:cNvCxnSpPr>
          <p:nvPr/>
        </p:nvCxnSpPr>
        <p:spPr bwMode="auto">
          <a:xfrm>
            <a:off x="1884363" y="5576888"/>
            <a:ext cx="4762" cy="40798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9" name="AutoShape 9"/>
          <p:cNvCxnSpPr>
            <a:cxnSpLocks noChangeShapeType="1"/>
            <a:stCxn id="24" idx="1"/>
          </p:cNvCxnSpPr>
          <p:nvPr/>
        </p:nvCxnSpPr>
        <p:spPr bwMode="auto">
          <a:xfrm flipH="1">
            <a:off x="1889125" y="5984875"/>
            <a:ext cx="954088" cy="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" name="Rectangle 7"/>
          <p:cNvSpPr>
            <a:spLocks noChangeArrowheads="1"/>
          </p:cNvSpPr>
          <p:nvPr/>
        </p:nvSpPr>
        <p:spPr bwMode="auto">
          <a:xfrm>
            <a:off x="2843213" y="4076700"/>
            <a:ext cx="3279775" cy="1223963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80000"/>
          <a:lstStyle/>
          <a:p>
            <a:pPr algn="ctr">
              <a:spcAft>
                <a:spcPts val="0"/>
              </a:spcAft>
              <a:defRPr/>
            </a:pPr>
            <a:r>
              <a:rPr lang="nl-NL" b="1" i="1" dirty="0">
                <a:latin typeface="Arial" pitchFamily="34" charset="0"/>
              </a:rPr>
              <a:t>3. Experiment Wijkaanpak</a:t>
            </a:r>
          </a:p>
          <a:p>
            <a:pPr algn="ctr">
              <a:spcAft>
                <a:spcPts val="0"/>
              </a:spcAft>
              <a:defRPr/>
            </a:pPr>
            <a:endParaRPr lang="nl-NL" sz="1000" b="1" i="1" dirty="0">
              <a:latin typeface="Arial" pitchFamily="34" charset="0"/>
            </a:endParaRPr>
          </a:p>
          <a:p>
            <a:pPr algn="ctr">
              <a:spcAft>
                <a:spcPts val="0"/>
              </a:spcAft>
              <a:defRPr/>
            </a:pPr>
            <a:r>
              <a:rPr lang="nl-NL" sz="2000" b="1" i="1" dirty="0" err="1">
                <a:solidFill>
                  <a:srgbClr val="002060"/>
                </a:solidFill>
                <a:latin typeface="Arial" pitchFamily="34" charset="0"/>
              </a:rPr>
              <a:t>Communities</a:t>
            </a:r>
            <a:r>
              <a:rPr lang="nl-NL" sz="2000" b="1" i="1" dirty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nl-NL" sz="2000" b="1" i="1" dirty="0" err="1">
                <a:solidFill>
                  <a:srgbClr val="002060"/>
                </a:solidFill>
                <a:latin typeface="Arial" pitchFamily="34" charset="0"/>
              </a:rPr>
              <a:t>that</a:t>
            </a:r>
            <a:r>
              <a:rPr lang="nl-NL" sz="2000" b="1" i="1" dirty="0">
                <a:solidFill>
                  <a:srgbClr val="002060"/>
                </a:solidFill>
                <a:latin typeface="Arial" pitchFamily="34" charset="0"/>
              </a:rPr>
              <a:t> Care</a:t>
            </a:r>
            <a:r>
              <a:rPr lang="nl-NL" sz="2000" b="1" dirty="0">
                <a:solidFill>
                  <a:schemeClr val="accent2"/>
                </a:solidFill>
                <a:latin typeface="Arial" pitchFamily="34" charset="0"/>
              </a:rPr>
              <a:t> </a:t>
            </a:r>
            <a:endParaRPr lang="nl-NL" sz="1400" dirty="0">
              <a:latin typeface="Arial" pitchFamily="34" charset="0"/>
            </a:endParaRPr>
          </a:p>
          <a:p>
            <a:pPr lvl="1">
              <a:spcAft>
                <a:spcPts val="0"/>
              </a:spcAft>
              <a:defRPr/>
            </a:pPr>
            <a:endParaRPr lang="nl-NL" dirty="0">
              <a:latin typeface="Arial" pitchFamily="34" charset="0"/>
            </a:endParaRPr>
          </a:p>
        </p:txBody>
      </p:sp>
      <p:sp>
        <p:nvSpPr>
          <p:cNvPr id="24" name="Rechthoek 23"/>
          <p:cNvSpPr/>
          <p:nvPr/>
        </p:nvSpPr>
        <p:spPr>
          <a:xfrm>
            <a:off x="2843213" y="5661025"/>
            <a:ext cx="3279775" cy="6477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6. Verbetercyclus </a:t>
            </a:r>
          </a:p>
          <a:p>
            <a:pPr algn="ctr">
              <a:defRPr/>
            </a:pPr>
            <a:r>
              <a:rPr lang="nl-NL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 kennisgebruik</a:t>
            </a: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684213" y="2276475"/>
            <a:ext cx="2879725" cy="12969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tIns="72000"/>
          <a:lstStyle/>
          <a:p>
            <a:pPr marL="342900" indent="-342900">
              <a:spcAft>
                <a:spcPts val="1000"/>
              </a:spcAft>
              <a:buFontTx/>
              <a:buAutoNum type="arabicPeriod"/>
              <a:defRPr/>
            </a:pPr>
            <a:r>
              <a:rPr lang="nl-NL" b="1" i="1" dirty="0">
                <a:latin typeface="Arial" pitchFamily="34" charset="0"/>
              </a:rPr>
              <a:t>Monitor</a:t>
            </a:r>
            <a:r>
              <a:rPr lang="nl-NL" i="1" dirty="0">
                <a:latin typeface="Arial" pitchFamily="34" charset="0"/>
              </a:rPr>
              <a:t>:</a:t>
            </a:r>
          </a:p>
          <a:p>
            <a:pPr algn="ctr">
              <a:spcAft>
                <a:spcPts val="0"/>
              </a:spcAft>
              <a:defRPr/>
            </a:pPr>
            <a:r>
              <a:rPr lang="nl-NL" dirty="0">
                <a:latin typeface="Arial" pitchFamily="34" charset="0"/>
              </a:rPr>
              <a:t>Staat van de jeugd </a:t>
            </a:r>
          </a:p>
          <a:p>
            <a:pPr algn="ctr">
              <a:spcAft>
                <a:spcPts val="0"/>
              </a:spcAft>
              <a:defRPr/>
            </a:pPr>
            <a:r>
              <a:rPr lang="nl-NL" dirty="0">
                <a:latin typeface="Arial" pitchFamily="34" charset="0"/>
              </a:rPr>
              <a:t>op wijkniveau</a:t>
            </a:r>
            <a:endParaRPr lang="nl-NL" dirty="0"/>
          </a:p>
        </p:txBody>
      </p:sp>
      <p:sp>
        <p:nvSpPr>
          <p:cNvPr id="32" name="Rectangle 6"/>
          <p:cNvSpPr>
            <a:spLocks noChangeArrowheads="1"/>
          </p:cNvSpPr>
          <p:nvPr/>
        </p:nvSpPr>
        <p:spPr bwMode="auto">
          <a:xfrm>
            <a:off x="5376863" y="2276475"/>
            <a:ext cx="3227387" cy="12969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72000" rIns="72000"/>
          <a:lstStyle/>
          <a:p>
            <a:pPr>
              <a:spcAft>
                <a:spcPts val="0"/>
              </a:spcAft>
              <a:defRPr/>
            </a:pPr>
            <a:r>
              <a:rPr lang="nl-NL" b="1" i="1" dirty="0">
                <a:latin typeface="Arial" pitchFamily="34" charset="0"/>
              </a:rPr>
              <a:t>2. Maatschappelijk</a:t>
            </a:r>
          </a:p>
          <a:p>
            <a:pPr>
              <a:spcAft>
                <a:spcPts val="0"/>
              </a:spcAft>
              <a:defRPr/>
            </a:pPr>
            <a:r>
              <a:rPr lang="nl-NL" b="1" i="1" dirty="0">
                <a:latin typeface="Arial" pitchFamily="34" charset="0"/>
              </a:rPr>
              <a:t>    resultaat o.a.</a:t>
            </a:r>
          </a:p>
          <a:p>
            <a:pPr>
              <a:spcAft>
                <a:spcPts val="0"/>
              </a:spcAft>
              <a:defRPr/>
            </a:pPr>
            <a:endParaRPr lang="nl-NL" sz="600" b="1" i="1" dirty="0">
              <a:latin typeface="Arial" pitchFamily="34" charset="0"/>
            </a:endParaRPr>
          </a:p>
          <a:p>
            <a:pPr marL="285750" indent="-36000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1600" dirty="0">
                <a:latin typeface="Arial" pitchFamily="34" charset="0"/>
              </a:rPr>
              <a:t> </a:t>
            </a:r>
            <a:r>
              <a:rPr lang="nl-NL" dirty="0">
                <a:latin typeface="Arial" pitchFamily="34" charset="0"/>
              </a:rPr>
              <a:t>Minder delinquentie </a:t>
            </a:r>
          </a:p>
          <a:p>
            <a:pPr marL="285750" indent="-36000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dirty="0">
                <a:latin typeface="Arial" pitchFamily="34" charset="0"/>
              </a:rPr>
              <a:t> Minder probleemgezinnen</a:t>
            </a:r>
            <a:endParaRPr lang="nl-NL" dirty="0"/>
          </a:p>
        </p:txBody>
      </p:sp>
      <p:sp>
        <p:nvSpPr>
          <p:cNvPr id="6" name="Vrije vorm 5"/>
          <p:cNvSpPr/>
          <p:nvPr/>
        </p:nvSpPr>
        <p:spPr>
          <a:xfrm>
            <a:off x="3905250" y="5448300"/>
            <a:ext cx="833438" cy="1020763"/>
          </a:xfrm>
          <a:custGeom>
            <a:avLst/>
            <a:gdLst>
              <a:gd name="connsiteX0" fmla="*/ 0 w 610186"/>
              <a:gd name="connsiteY0" fmla="*/ 795131 h 795131"/>
              <a:gd name="connsiteX1" fmla="*/ 66261 w 610186"/>
              <a:gd name="connsiteY1" fmla="*/ 781878 h 795131"/>
              <a:gd name="connsiteX2" fmla="*/ 79513 w 610186"/>
              <a:gd name="connsiteY2" fmla="*/ 742122 h 795131"/>
              <a:gd name="connsiteX3" fmla="*/ 119269 w 610186"/>
              <a:gd name="connsiteY3" fmla="*/ 715618 h 795131"/>
              <a:gd name="connsiteX4" fmla="*/ 172278 w 610186"/>
              <a:gd name="connsiteY4" fmla="*/ 649357 h 795131"/>
              <a:gd name="connsiteX5" fmla="*/ 238539 w 610186"/>
              <a:gd name="connsiteY5" fmla="*/ 583096 h 795131"/>
              <a:gd name="connsiteX6" fmla="*/ 278296 w 610186"/>
              <a:gd name="connsiteY6" fmla="*/ 503583 h 795131"/>
              <a:gd name="connsiteX7" fmla="*/ 318052 w 610186"/>
              <a:gd name="connsiteY7" fmla="*/ 490331 h 795131"/>
              <a:gd name="connsiteX8" fmla="*/ 371061 w 610186"/>
              <a:gd name="connsiteY8" fmla="*/ 437322 h 795131"/>
              <a:gd name="connsiteX9" fmla="*/ 410817 w 610186"/>
              <a:gd name="connsiteY9" fmla="*/ 397565 h 795131"/>
              <a:gd name="connsiteX10" fmla="*/ 450574 w 610186"/>
              <a:gd name="connsiteY10" fmla="*/ 384313 h 795131"/>
              <a:gd name="connsiteX11" fmla="*/ 516835 w 610186"/>
              <a:gd name="connsiteY11" fmla="*/ 318052 h 795131"/>
              <a:gd name="connsiteX12" fmla="*/ 543339 w 610186"/>
              <a:gd name="connsiteY12" fmla="*/ 265044 h 795131"/>
              <a:gd name="connsiteX13" fmla="*/ 569843 w 610186"/>
              <a:gd name="connsiteY13" fmla="*/ 238539 h 795131"/>
              <a:gd name="connsiteX14" fmla="*/ 583096 w 610186"/>
              <a:gd name="connsiteY14" fmla="*/ 198783 h 795131"/>
              <a:gd name="connsiteX15" fmla="*/ 609600 w 610186"/>
              <a:gd name="connsiteY15" fmla="*/ 39757 h 795131"/>
              <a:gd name="connsiteX16" fmla="*/ 609600 w 610186"/>
              <a:gd name="connsiteY16" fmla="*/ 0 h 795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10186" h="795131">
                <a:moveTo>
                  <a:pt x="0" y="795131"/>
                </a:moveTo>
                <a:cubicBezTo>
                  <a:pt x="22087" y="790713"/>
                  <a:pt x="47520" y="794372"/>
                  <a:pt x="66261" y="781878"/>
                </a:cubicBezTo>
                <a:cubicBezTo>
                  <a:pt x="77884" y="774129"/>
                  <a:pt x="70787" y="753030"/>
                  <a:pt x="79513" y="742122"/>
                </a:cubicBezTo>
                <a:cubicBezTo>
                  <a:pt x="89462" y="729685"/>
                  <a:pt x="106832" y="725567"/>
                  <a:pt x="119269" y="715618"/>
                </a:cubicBezTo>
                <a:cubicBezTo>
                  <a:pt x="162328" y="681171"/>
                  <a:pt x="132098" y="695278"/>
                  <a:pt x="172278" y="649357"/>
                </a:cubicBezTo>
                <a:cubicBezTo>
                  <a:pt x="192847" y="625850"/>
                  <a:pt x="238539" y="583096"/>
                  <a:pt x="238539" y="583096"/>
                </a:cubicBezTo>
                <a:cubicBezTo>
                  <a:pt x="247269" y="556904"/>
                  <a:pt x="254940" y="522268"/>
                  <a:pt x="278296" y="503583"/>
                </a:cubicBezTo>
                <a:cubicBezTo>
                  <a:pt x="289204" y="494857"/>
                  <a:pt x="304800" y="494748"/>
                  <a:pt x="318052" y="490331"/>
                </a:cubicBezTo>
                <a:lnTo>
                  <a:pt x="371061" y="437322"/>
                </a:lnTo>
                <a:cubicBezTo>
                  <a:pt x="384313" y="424070"/>
                  <a:pt x="393037" y="403491"/>
                  <a:pt x="410817" y="397565"/>
                </a:cubicBezTo>
                <a:lnTo>
                  <a:pt x="450574" y="384313"/>
                </a:lnTo>
                <a:lnTo>
                  <a:pt x="516835" y="318052"/>
                </a:lnTo>
                <a:cubicBezTo>
                  <a:pt x="530804" y="304083"/>
                  <a:pt x="532381" y="281481"/>
                  <a:pt x="543339" y="265044"/>
                </a:cubicBezTo>
                <a:cubicBezTo>
                  <a:pt x="550270" y="254648"/>
                  <a:pt x="561008" y="247374"/>
                  <a:pt x="569843" y="238539"/>
                </a:cubicBezTo>
                <a:cubicBezTo>
                  <a:pt x="574261" y="225287"/>
                  <a:pt x="579708" y="212335"/>
                  <a:pt x="583096" y="198783"/>
                </a:cubicBezTo>
                <a:cubicBezTo>
                  <a:pt x="593317" y="157900"/>
                  <a:pt x="605860" y="77153"/>
                  <a:pt x="609600" y="39757"/>
                </a:cubicBezTo>
                <a:cubicBezTo>
                  <a:pt x="610919" y="26570"/>
                  <a:pt x="609600" y="13252"/>
                  <a:pt x="609600" y="0"/>
                </a:cubicBezTo>
              </a:path>
            </a:pathLst>
          </a:custGeom>
          <a:noFill/>
          <a:ln w="889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28" name="Vrije vorm 27"/>
          <p:cNvSpPr/>
          <p:nvPr/>
        </p:nvSpPr>
        <p:spPr>
          <a:xfrm>
            <a:off x="1433513" y="4279900"/>
            <a:ext cx="835025" cy="949325"/>
          </a:xfrm>
          <a:custGeom>
            <a:avLst/>
            <a:gdLst>
              <a:gd name="connsiteX0" fmla="*/ 0 w 610186"/>
              <a:gd name="connsiteY0" fmla="*/ 795131 h 795131"/>
              <a:gd name="connsiteX1" fmla="*/ 66261 w 610186"/>
              <a:gd name="connsiteY1" fmla="*/ 781878 h 795131"/>
              <a:gd name="connsiteX2" fmla="*/ 79513 w 610186"/>
              <a:gd name="connsiteY2" fmla="*/ 742122 h 795131"/>
              <a:gd name="connsiteX3" fmla="*/ 119269 w 610186"/>
              <a:gd name="connsiteY3" fmla="*/ 715618 h 795131"/>
              <a:gd name="connsiteX4" fmla="*/ 172278 w 610186"/>
              <a:gd name="connsiteY4" fmla="*/ 649357 h 795131"/>
              <a:gd name="connsiteX5" fmla="*/ 238539 w 610186"/>
              <a:gd name="connsiteY5" fmla="*/ 583096 h 795131"/>
              <a:gd name="connsiteX6" fmla="*/ 278296 w 610186"/>
              <a:gd name="connsiteY6" fmla="*/ 503583 h 795131"/>
              <a:gd name="connsiteX7" fmla="*/ 318052 w 610186"/>
              <a:gd name="connsiteY7" fmla="*/ 490331 h 795131"/>
              <a:gd name="connsiteX8" fmla="*/ 371061 w 610186"/>
              <a:gd name="connsiteY8" fmla="*/ 437322 h 795131"/>
              <a:gd name="connsiteX9" fmla="*/ 410817 w 610186"/>
              <a:gd name="connsiteY9" fmla="*/ 397565 h 795131"/>
              <a:gd name="connsiteX10" fmla="*/ 450574 w 610186"/>
              <a:gd name="connsiteY10" fmla="*/ 384313 h 795131"/>
              <a:gd name="connsiteX11" fmla="*/ 516835 w 610186"/>
              <a:gd name="connsiteY11" fmla="*/ 318052 h 795131"/>
              <a:gd name="connsiteX12" fmla="*/ 543339 w 610186"/>
              <a:gd name="connsiteY12" fmla="*/ 265044 h 795131"/>
              <a:gd name="connsiteX13" fmla="*/ 569843 w 610186"/>
              <a:gd name="connsiteY13" fmla="*/ 238539 h 795131"/>
              <a:gd name="connsiteX14" fmla="*/ 583096 w 610186"/>
              <a:gd name="connsiteY14" fmla="*/ 198783 h 795131"/>
              <a:gd name="connsiteX15" fmla="*/ 609600 w 610186"/>
              <a:gd name="connsiteY15" fmla="*/ 39757 h 795131"/>
              <a:gd name="connsiteX16" fmla="*/ 609600 w 610186"/>
              <a:gd name="connsiteY16" fmla="*/ 0 h 795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10186" h="795131">
                <a:moveTo>
                  <a:pt x="0" y="795131"/>
                </a:moveTo>
                <a:cubicBezTo>
                  <a:pt x="22087" y="790713"/>
                  <a:pt x="47520" y="794372"/>
                  <a:pt x="66261" y="781878"/>
                </a:cubicBezTo>
                <a:cubicBezTo>
                  <a:pt x="77884" y="774129"/>
                  <a:pt x="70787" y="753030"/>
                  <a:pt x="79513" y="742122"/>
                </a:cubicBezTo>
                <a:cubicBezTo>
                  <a:pt x="89462" y="729685"/>
                  <a:pt x="106832" y="725567"/>
                  <a:pt x="119269" y="715618"/>
                </a:cubicBezTo>
                <a:cubicBezTo>
                  <a:pt x="162328" y="681171"/>
                  <a:pt x="132098" y="695278"/>
                  <a:pt x="172278" y="649357"/>
                </a:cubicBezTo>
                <a:cubicBezTo>
                  <a:pt x="192847" y="625850"/>
                  <a:pt x="238539" y="583096"/>
                  <a:pt x="238539" y="583096"/>
                </a:cubicBezTo>
                <a:cubicBezTo>
                  <a:pt x="247269" y="556904"/>
                  <a:pt x="254940" y="522268"/>
                  <a:pt x="278296" y="503583"/>
                </a:cubicBezTo>
                <a:cubicBezTo>
                  <a:pt x="289204" y="494857"/>
                  <a:pt x="304800" y="494748"/>
                  <a:pt x="318052" y="490331"/>
                </a:cubicBezTo>
                <a:lnTo>
                  <a:pt x="371061" y="437322"/>
                </a:lnTo>
                <a:cubicBezTo>
                  <a:pt x="384313" y="424070"/>
                  <a:pt x="393037" y="403491"/>
                  <a:pt x="410817" y="397565"/>
                </a:cubicBezTo>
                <a:lnTo>
                  <a:pt x="450574" y="384313"/>
                </a:lnTo>
                <a:lnTo>
                  <a:pt x="516835" y="318052"/>
                </a:lnTo>
                <a:cubicBezTo>
                  <a:pt x="530804" y="304083"/>
                  <a:pt x="532381" y="281481"/>
                  <a:pt x="543339" y="265044"/>
                </a:cubicBezTo>
                <a:cubicBezTo>
                  <a:pt x="550270" y="254648"/>
                  <a:pt x="561008" y="247374"/>
                  <a:pt x="569843" y="238539"/>
                </a:cubicBezTo>
                <a:cubicBezTo>
                  <a:pt x="574261" y="225287"/>
                  <a:pt x="579708" y="212335"/>
                  <a:pt x="583096" y="198783"/>
                </a:cubicBezTo>
                <a:cubicBezTo>
                  <a:pt x="593317" y="157900"/>
                  <a:pt x="605860" y="77153"/>
                  <a:pt x="609600" y="39757"/>
                </a:cubicBezTo>
                <a:cubicBezTo>
                  <a:pt x="610919" y="26570"/>
                  <a:pt x="609600" y="13252"/>
                  <a:pt x="609600" y="0"/>
                </a:cubicBezTo>
              </a:path>
            </a:pathLst>
          </a:custGeom>
          <a:noFill/>
          <a:ln w="889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7" name="Vrije vorm 6"/>
          <p:cNvSpPr/>
          <p:nvPr/>
        </p:nvSpPr>
        <p:spPr>
          <a:xfrm>
            <a:off x="6613525" y="4465638"/>
            <a:ext cx="1033463" cy="768350"/>
          </a:xfrm>
          <a:custGeom>
            <a:avLst/>
            <a:gdLst>
              <a:gd name="connsiteX0" fmla="*/ 0 w 1033669"/>
              <a:gd name="connsiteY0" fmla="*/ 0 h 768626"/>
              <a:gd name="connsiteX1" fmla="*/ 66261 w 1033669"/>
              <a:gd name="connsiteY1" fmla="*/ 39756 h 768626"/>
              <a:gd name="connsiteX2" fmla="*/ 79513 w 1033669"/>
              <a:gd name="connsiteY2" fmla="*/ 79513 h 768626"/>
              <a:gd name="connsiteX3" fmla="*/ 145774 w 1033669"/>
              <a:gd name="connsiteY3" fmla="*/ 145774 h 768626"/>
              <a:gd name="connsiteX4" fmla="*/ 185530 w 1033669"/>
              <a:gd name="connsiteY4" fmla="*/ 198782 h 768626"/>
              <a:gd name="connsiteX5" fmla="*/ 265043 w 1033669"/>
              <a:gd name="connsiteY5" fmla="*/ 251791 h 768626"/>
              <a:gd name="connsiteX6" fmla="*/ 291548 w 1033669"/>
              <a:gd name="connsiteY6" fmla="*/ 278295 h 768626"/>
              <a:gd name="connsiteX7" fmla="*/ 384313 w 1033669"/>
              <a:gd name="connsiteY7" fmla="*/ 344556 h 768626"/>
              <a:gd name="connsiteX8" fmla="*/ 424069 w 1033669"/>
              <a:gd name="connsiteY8" fmla="*/ 384313 h 768626"/>
              <a:gd name="connsiteX9" fmla="*/ 463826 w 1033669"/>
              <a:gd name="connsiteY9" fmla="*/ 410817 h 768626"/>
              <a:gd name="connsiteX10" fmla="*/ 530087 w 1033669"/>
              <a:gd name="connsiteY10" fmla="*/ 477078 h 768626"/>
              <a:gd name="connsiteX11" fmla="*/ 569843 w 1033669"/>
              <a:gd name="connsiteY11" fmla="*/ 503582 h 768626"/>
              <a:gd name="connsiteX12" fmla="*/ 675861 w 1033669"/>
              <a:gd name="connsiteY12" fmla="*/ 583095 h 768626"/>
              <a:gd name="connsiteX13" fmla="*/ 728869 w 1033669"/>
              <a:gd name="connsiteY13" fmla="*/ 609600 h 768626"/>
              <a:gd name="connsiteX14" fmla="*/ 795130 w 1033669"/>
              <a:gd name="connsiteY14" fmla="*/ 649356 h 768626"/>
              <a:gd name="connsiteX15" fmla="*/ 887895 w 1033669"/>
              <a:gd name="connsiteY15" fmla="*/ 728869 h 768626"/>
              <a:gd name="connsiteX16" fmla="*/ 927652 w 1033669"/>
              <a:gd name="connsiteY16" fmla="*/ 742121 h 768626"/>
              <a:gd name="connsiteX17" fmla="*/ 993913 w 1033669"/>
              <a:gd name="connsiteY17" fmla="*/ 755374 h 768626"/>
              <a:gd name="connsiteX18" fmla="*/ 1033669 w 1033669"/>
              <a:gd name="connsiteY18" fmla="*/ 768626 h 76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33669" h="768626">
                <a:moveTo>
                  <a:pt x="0" y="0"/>
                </a:moveTo>
                <a:cubicBezTo>
                  <a:pt x="22087" y="13252"/>
                  <a:pt x="48048" y="21543"/>
                  <a:pt x="66261" y="39756"/>
                </a:cubicBezTo>
                <a:cubicBezTo>
                  <a:pt x="76139" y="49634"/>
                  <a:pt x="71132" y="68338"/>
                  <a:pt x="79513" y="79513"/>
                </a:cubicBezTo>
                <a:cubicBezTo>
                  <a:pt x="98254" y="104502"/>
                  <a:pt x="123687" y="123687"/>
                  <a:pt x="145774" y="145774"/>
                </a:cubicBezTo>
                <a:cubicBezTo>
                  <a:pt x="161392" y="161392"/>
                  <a:pt x="169022" y="184108"/>
                  <a:pt x="185530" y="198782"/>
                </a:cubicBezTo>
                <a:cubicBezTo>
                  <a:pt x="209338" y="219945"/>
                  <a:pt x="238539" y="234121"/>
                  <a:pt x="265043" y="251791"/>
                </a:cubicBezTo>
                <a:cubicBezTo>
                  <a:pt x="275439" y="258722"/>
                  <a:pt x="281792" y="270490"/>
                  <a:pt x="291548" y="278295"/>
                </a:cubicBezTo>
                <a:cubicBezTo>
                  <a:pt x="396391" y="362169"/>
                  <a:pt x="253788" y="232677"/>
                  <a:pt x="384313" y="344556"/>
                </a:cubicBezTo>
                <a:cubicBezTo>
                  <a:pt x="398543" y="356753"/>
                  <a:pt x="409671" y="372315"/>
                  <a:pt x="424069" y="384313"/>
                </a:cubicBezTo>
                <a:cubicBezTo>
                  <a:pt x="436305" y="394509"/>
                  <a:pt x="451840" y="400329"/>
                  <a:pt x="463826" y="410817"/>
                </a:cubicBezTo>
                <a:cubicBezTo>
                  <a:pt x="487333" y="431386"/>
                  <a:pt x="508000" y="454991"/>
                  <a:pt x="530087" y="477078"/>
                </a:cubicBezTo>
                <a:cubicBezTo>
                  <a:pt x="541349" y="488340"/>
                  <a:pt x="556962" y="494214"/>
                  <a:pt x="569843" y="503582"/>
                </a:cubicBezTo>
                <a:cubicBezTo>
                  <a:pt x="605568" y="529564"/>
                  <a:pt x="636351" y="563339"/>
                  <a:pt x="675861" y="583095"/>
                </a:cubicBezTo>
                <a:cubicBezTo>
                  <a:pt x="693530" y="591930"/>
                  <a:pt x="712432" y="598642"/>
                  <a:pt x="728869" y="609600"/>
                </a:cubicBezTo>
                <a:cubicBezTo>
                  <a:pt x="801629" y="658107"/>
                  <a:pt x="702850" y="618596"/>
                  <a:pt x="795130" y="649356"/>
                </a:cubicBezTo>
                <a:cubicBezTo>
                  <a:pt x="827735" y="681961"/>
                  <a:pt x="847530" y="708687"/>
                  <a:pt x="887895" y="728869"/>
                </a:cubicBezTo>
                <a:cubicBezTo>
                  <a:pt x="900389" y="735116"/>
                  <a:pt x="914100" y="738733"/>
                  <a:pt x="927652" y="742121"/>
                </a:cubicBezTo>
                <a:cubicBezTo>
                  <a:pt x="949504" y="747584"/>
                  <a:pt x="972061" y="749911"/>
                  <a:pt x="993913" y="755374"/>
                </a:cubicBezTo>
                <a:cubicBezTo>
                  <a:pt x="1007465" y="758762"/>
                  <a:pt x="1033669" y="768626"/>
                  <a:pt x="1033669" y="768626"/>
                </a:cubicBezTo>
              </a:path>
            </a:pathLst>
          </a:custGeom>
          <a:noFill/>
          <a:ln w="889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34" name="Vrije vorm 33"/>
          <p:cNvSpPr/>
          <p:nvPr/>
        </p:nvSpPr>
        <p:spPr>
          <a:xfrm>
            <a:off x="1333500" y="4340225"/>
            <a:ext cx="1033463" cy="769938"/>
          </a:xfrm>
          <a:custGeom>
            <a:avLst/>
            <a:gdLst>
              <a:gd name="connsiteX0" fmla="*/ 0 w 1033669"/>
              <a:gd name="connsiteY0" fmla="*/ 0 h 768626"/>
              <a:gd name="connsiteX1" fmla="*/ 66261 w 1033669"/>
              <a:gd name="connsiteY1" fmla="*/ 39756 h 768626"/>
              <a:gd name="connsiteX2" fmla="*/ 79513 w 1033669"/>
              <a:gd name="connsiteY2" fmla="*/ 79513 h 768626"/>
              <a:gd name="connsiteX3" fmla="*/ 145774 w 1033669"/>
              <a:gd name="connsiteY3" fmla="*/ 145774 h 768626"/>
              <a:gd name="connsiteX4" fmla="*/ 185530 w 1033669"/>
              <a:gd name="connsiteY4" fmla="*/ 198782 h 768626"/>
              <a:gd name="connsiteX5" fmla="*/ 265043 w 1033669"/>
              <a:gd name="connsiteY5" fmla="*/ 251791 h 768626"/>
              <a:gd name="connsiteX6" fmla="*/ 291548 w 1033669"/>
              <a:gd name="connsiteY6" fmla="*/ 278295 h 768626"/>
              <a:gd name="connsiteX7" fmla="*/ 384313 w 1033669"/>
              <a:gd name="connsiteY7" fmla="*/ 344556 h 768626"/>
              <a:gd name="connsiteX8" fmla="*/ 424069 w 1033669"/>
              <a:gd name="connsiteY8" fmla="*/ 384313 h 768626"/>
              <a:gd name="connsiteX9" fmla="*/ 463826 w 1033669"/>
              <a:gd name="connsiteY9" fmla="*/ 410817 h 768626"/>
              <a:gd name="connsiteX10" fmla="*/ 530087 w 1033669"/>
              <a:gd name="connsiteY10" fmla="*/ 477078 h 768626"/>
              <a:gd name="connsiteX11" fmla="*/ 569843 w 1033669"/>
              <a:gd name="connsiteY11" fmla="*/ 503582 h 768626"/>
              <a:gd name="connsiteX12" fmla="*/ 675861 w 1033669"/>
              <a:gd name="connsiteY12" fmla="*/ 583095 h 768626"/>
              <a:gd name="connsiteX13" fmla="*/ 728869 w 1033669"/>
              <a:gd name="connsiteY13" fmla="*/ 609600 h 768626"/>
              <a:gd name="connsiteX14" fmla="*/ 795130 w 1033669"/>
              <a:gd name="connsiteY14" fmla="*/ 649356 h 768626"/>
              <a:gd name="connsiteX15" fmla="*/ 887895 w 1033669"/>
              <a:gd name="connsiteY15" fmla="*/ 728869 h 768626"/>
              <a:gd name="connsiteX16" fmla="*/ 927652 w 1033669"/>
              <a:gd name="connsiteY16" fmla="*/ 742121 h 768626"/>
              <a:gd name="connsiteX17" fmla="*/ 993913 w 1033669"/>
              <a:gd name="connsiteY17" fmla="*/ 755374 h 768626"/>
              <a:gd name="connsiteX18" fmla="*/ 1033669 w 1033669"/>
              <a:gd name="connsiteY18" fmla="*/ 768626 h 76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33669" h="768626">
                <a:moveTo>
                  <a:pt x="0" y="0"/>
                </a:moveTo>
                <a:cubicBezTo>
                  <a:pt x="22087" y="13252"/>
                  <a:pt x="48048" y="21543"/>
                  <a:pt x="66261" y="39756"/>
                </a:cubicBezTo>
                <a:cubicBezTo>
                  <a:pt x="76139" y="49634"/>
                  <a:pt x="71132" y="68338"/>
                  <a:pt x="79513" y="79513"/>
                </a:cubicBezTo>
                <a:cubicBezTo>
                  <a:pt x="98254" y="104502"/>
                  <a:pt x="123687" y="123687"/>
                  <a:pt x="145774" y="145774"/>
                </a:cubicBezTo>
                <a:cubicBezTo>
                  <a:pt x="161392" y="161392"/>
                  <a:pt x="169022" y="184108"/>
                  <a:pt x="185530" y="198782"/>
                </a:cubicBezTo>
                <a:cubicBezTo>
                  <a:pt x="209338" y="219945"/>
                  <a:pt x="238539" y="234121"/>
                  <a:pt x="265043" y="251791"/>
                </a:cubicBezTo>
                <a:cubicBezTo>
                  <a:pt x="275439" y="258722"/>
                  <a:pt x="281792" y="270490"/>
                  <a:pt x="291548" y="278295"/>
                </a:cubicBezTo>
                <a:cubicBezTo>
                  <a:pt x="396391" y="362169"/>
                  <a:pt x="253788" y="232677"/>
                  <a:pt x="384313" y="344556"/>
                </a:cubicBezTo>
                <a:cubicBezTo>
                  <a:pt x="398543" y="356753"/>
                  <a:pt x="409671" y="372315"/>
                  <a:pt x="424069" y="384313"/>
                </a:cubicBezTo>
                <a:cubicBezTo>
                  <a:pt x="436305" y="394509"/>
                  <a:pt x="451840" y="400329"/>
                  <a:pt x="463826" y="410817"/>
                </a:cubicBezTo>
                <a:cubicBezTo>
                  <a:pt x="487333" y="431386"/>
                  <a:pt x="508000" y="454991"/>
                  <a:pt x="530087" y="477078"/>
                </a:cubicBezTo>
                <a:cubicBezTo>
                  <a:pt x="541349" y="488340"/>
                  <a:pt x="556962" y="494214"/>
                  <a:pt x="569843" y="503582"/>
                </a:cubicBezTo>
                <a:cubicBezTo>
                  <a:pt x="605568" y="529564"/>
                  <a:pt x="636351" y="563339"/>
                  <a:pt x="675861" y="583095"/>
                </a:cubicBezTo>
                <a:cubicBezTo>
                  <a:pt x="693530" y="591930"/>
                  <a:pt x="712432" y="598642"/>
                  <a:pt x="728869" y="609600"/>
                </a:cubicBezTo>
                <a:cubicBezTo>
                  <a:pt x="801629" y="658107"/>
                  <a:pt x="702850" y="618596"/>
                  <a:pt x="795130" y="649356"/>
                </a:cubicBezTo>
                <a:cubicBezTo>
                  <a:pt x="827735" y="681961"/>
                  <a:pt x="847530" y="708687"/>
                  <a:pt x="887895" y="728869"/>
                </a:cubicBezTo>
                <a:cubicBezTo>
                  <a:pt x="900389" y="735116"/>
                  <a:pt x="914100" y="738733"/>
                  <a:pt x="927652" y="742121"/>
                </a:cubicBezTo>
                <a:cubicBezTo>
                  <a:pt x="949504" y="747584"/>
                  <a:pt x="972061" y="749911"/>
                  <a:pt x="993913" y="755374"/>
                </a:cubicBezTo>
                <a:cubicBezTo>
                  <a:pt x="1007465" y="758762"/>
                  <a:pt x="1033669" y="768626"/>
                  <a:pt x="1033669" y="768626"/>
                </a:cubicBezTo>
              </a:path>
            </a:pathLst>
          </a:custGeom>
          <a:noFill/>
          <a:ln w="889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35" name="Vrije vorm 34"/>
          <p:cNvSpPr/>
          <p:nvPr/>
        </p:nvSpPr>
        <p:spPr>
          <a:xfrm>
            <a:off x="4059238" y="5661025"/>
            <a:ext cx="1035050" cy="768350"/>
          </a:xfrm>
          <a:custGeom>
            <a:avLst/>
            <a:gdLst>
              <a:gd name="connsiteX0" fmla="*/ 0 w 1033669"/>
              <a:gd name="connsiteY0" fmla="*/ 0 h 768626"/>
              <a:gd name="connsiteX1" fmla="*/ 66261 w 1033669"/>
              <a:gd name="connsiteY1" fmla="*/ 39756 h 768626"/>
              <a:gd name="connsiteX2" fmla="*/ 79513 w 1033669"/>
              <a:gd name="connsiteY2" fmla="*/ 79513 h 768626"/>
              <a:gd name="connsiteX3" fmla="*/ 145774 w 1033669"/>
              <a:gd name="connsiteY3" fmla="*/ 145774 h 768626"/>
              <a:gd name="connsiteX4" fmla="*/ 185530 w 1033669"/>
              <a:gd name="connsiteY4" fmla="*/ 198782 h 768626"/>
              <a:gd name="connsiteX5" fmla="*/ 265043 w 1033669"/>
              <a:gd name="connsiteY5" fmla="*/ 251791 h 768626"/>
              <a:gd name="connsiteX6" fmla="*/ 291548 w 1033669"/>
              <a:gd name="connsiteY6" fmla="*/ 278295 h 768626"/>
              <a:gd name="connsiteX7" fmla="*/ 384313 w 1033669"/>
              <a:gd name="connsiteY7" fmla="*/ 344556 h 768626"/>
              <a:gd name="connsiteX8" fmla="*/ 424069 w 1033669"/>
              <a:gd name="connsiteY8" fmla="*/ 384313 h 768626"/>
              <a:gd name="connsiteX9" fmla="*/ 463826 w 1033669"/>
              <a:gd name="connsiteY9" fmla="*/ 410817 h 768626"/>
              <a:gd name="connsiteX10" fmla="*/ 530087 w 1033669"/>
              <a:gd name="connsiteY10" fmla="*/ 477078 h 768626"/>
              <a:gd name="connsiteX11" fmla="*/ 569843 w 1033669"/>
              <a:gd name="connsiteY11" fmla="*/ 503582 h 768626"/>
              <a:gd name="connsiteX12" fmla="*/ 675861 w 1033669"/>
              <a:gd name="connsiteY12" fmla="*/ 583095 h 768626"/>
              <a:gd name="connsiteX13" fmla="*/ 728869 w 1033669"/>
              <a:gd name="connsiteY13" fmla="*/ 609600 h 768626"/>
              <a:gd name="connsiteX14" fmla="*/ 795130 w 1033669"/>
              <a:gd name="connsiteY14" fmla="*/ 649356 h 768626"/>
              <a:gd name="connsiteX15" fmla="*/ 887895 w 1033669"/>
              <a:gd name="connsiteY15" fmla="*/ 728869 h 768626"/>
              <a:gd name="connsiteX16" fmla="*/ 927652 w 1033669"/>
              <a:gd name="connsiteY16" fmla="*/ 742121 h 768626"/>
              <a:gd name="connsiteX17" fmla="*/ 993913 w 1033669"/>
              <a:gd name="connsiteY17" fmla="*/ 755374 h 768626"/>
              <a:gd name="connsiteX18" fmla="*/ 1033669 w 1033669"/>
              <a:gd name="connsiteY18" fmla="*/ 768626 h 76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33669" h="768626">
                <a:moveTo>
                  <a:pt x="0" y="0"/>
                </a:moveTo>
                <a:cubicBezTo>
                  <a:pt x="22087" y="13252"/>
                  <a:pt x="48048" y="21543"/>
                  <a:pt x="66261" y="39756"/>
                </a:cubicBezTo>
                <a:cubicBezTo>
                  <a:pt x="76139" y="49634"/>
                  <a:pt x="71132" y="68338"/>
                  <a:pt x="79513" y="79513"/>
                </a:cubicBezTo>
                <a:cubicBezTo>
                  <a:pt x="98254" y="104502"/>
                  <a:pt x="123687" y="123687"/>
                  <a:pt x="145774" y="145774"/>
                </a:cubicBezTo>
                <a:cubicBezTo>
                  <a:pt x="161392" y="161392"/>
                  <a:pt x="169022" y="184108"/>
                  <a:pt x="185530" y="198782"/>
                </a:cubicBezTo>
                <a:cubicBezTo>
                  <a:pt x="209338" y="219945"/>
                  <a:pt x="238539" y="234121"/>
                  <a:pt x="265043" y="251791"/>
                </a:cubicBezTo>
                <a:cubicBezTo>
                  <a:pt x="275439" y="258722"/>
                  <a:pt x="281792" y="270490"/>
                  <a:pt x="291548" y="278295"/>
                </a:cubicBezTo>
                <a:cubicBezTo>
                  <a:pt x="396391" y="362169"/>
                  <a:pt x="253788" y="232677"/>
                  <a:pt x="384313" y="344556"/>
                </a:cubicBezTo>
                <a:cubicBezTo>
                  <a:pt x="398543" y="356753"/>
                  <a:pt x="409671" y="372315"/>
                  <a:pt x="424069" y="384313"/>
                </a:cubicBezTo>
                <a:cubicBezTo>
                  <a:pt x="436305" y="394509"/>
                  <a:pt x="451840" y="400329"/>
                  <a:pt x="463826" y="410817"/>
                </a:cubicBezTo>
                <a:cubicBezTo>
                  <a:pt x="487333" y="431386"/>
                  <a:pt x="508000" y="454991"/>
                  <a:pt x="530087" y="477078"/>
                </a:cubicBezTo>
                <a:cubicBezTo>
                  <a:pt x="541349" y="488340"/>
                  <a:pt x="556962" y="494214"/>
                  <a:pt x="569843" y="503582"/>
                </a:cubicBezTo>
                <a:cubicBezTo>
                  <a:pt x="605568" y="529564"/>
                  <a:pt x="636351" y="563339"/>
                  <a:pt x="675861" y="583095"/>
                </a:cubicBezTo>
                <a:cubicBezTo>
                  <a:pt x="693530" y="591930"/>
                  <a:pt x="712432" y="598642"/>
                  <a:pt x="728869" y="609600"/>
                </a:cubicBezTo>
                <a:cubicBezTo>
                  <a:pt x="801629" y="658107"/>
                  <a:pt x="702850" y="618596"/>
                  <a:pt x="795130" y="649356"/>
                </a:cubicBezTo>
                <a:cubicBezTo>
                  <a:pt x="827735" y="681961"/>
                  <a:pt x="847530" y="708687"/>
                  <a:pt x="887895" y="728869"/>
                </a:cubicBezTo>
                <a:cubicBezTo>
                  <a:pt x="900389" y="735116"/>
                  <a:pt x="914100" y="738733"/>
                  <a:pt x="927652" y="742121"/>
                </a:cubicBezTo>
                <a:cubicBezTo>
                  <a:pt x="949504" y="747584"/>
                  <a:pt x="972061" y="749911"/>
                  <a:pt x="993913" y="755374"/>
                </a:cubicBezTo>
                <a:cubicBezTo>
                  <a:pt x="1007465" y="758762"/>
                  <a:pt x="1033669" y="768626"/>
                  <a:pt x="1033669" y="768626"/>
                </a:cubicBezTo>
              </a:path>
            </a:pathLst>
          </a:custGeom>
          <a:noFill/>
          <a:ln w="889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36" name="Vrije vorm 35"/>
          <p:cNvSpPr/>
          <p:nvPr/>
        </p:nvSpPr>
        <p:spPr>
          <a:xfrm>
            <a:off x="6629400" y="4340225"/>
            <a:ext cx="833438" cy="1020763"/>
          </a:xfrm>
          <a:custGeom>
            <a:avLst/>
            <a:gdLst>
              <a:gd name="connsiteX0" fmla="*/ 0 w 610186"/>
              <a:gd name="connsiteY0" fmla="*/ 795131 h 795131"/>
              <a:gd name="connsiteX1" fmla="*/ 66261 w 610186"/>
              <a:gd name="connsiteY1" fmla="*/ 781878 h 795131"/>
              <a:gd name="connsiteX2" fmla="*/ 79513 w 610186"/>
              <a:gd name="connsiteY2" fmla="*/ 742122 h 795131"/>
              <a:gd name="connsiteX3" fmla="*/ 119269 w 610186"/>
              <a:gd name="connsiteY3" fmla="*/ 715618 h 795131"/>
              <a:gd name="connsiteX4" fmla="*/ 172278 w 610186"/>
              <a:gd name="connsiteY4" fmla="*/ 649357 h 795131"/>
              <a:gd name="connsiteX5" fmla="*/ 238539 w 610186"/>
              <a:gd name="connsiteY5" fmla="*/ 583096 h 795131"/>
              <a:gd name="connsiteX6" fmla="*/ 278296 w 610186"/>
              <a:gd name="connsiteY6" fmla="*/ 503583 h 795131"/>
              <a:gd name="connsiteX7" fmla="*/ 318052 w 610186"/>
              <a:gd name="connsiteY7" fmla="*/ 490331 h 795131"/>
              <a:gd name="connsiteX8" fmla="*/ 371061 w 610186"/>
              <a:gd name="connsiteY8" fmla="*/ 437322 h 795131"/>
              <a:gd name="connsiteX9" fmla="*/ 410817 w 610186"/>
              <a:gd name="connsiteY9" fmla="*/ 397565 h 795131"/>
              <a:gd name="connsiteX10" fmla="*/ 450574 w 610186"/>
              <a:gd name="connsiteY10" fmla="*/ 384313 h 795131"/>
              <a:gd name="connsiteX11" fmla="*/ 516835 w 610186"/>
              <a:gd name="connsiteY11" fmla="*/ 318052 h 795131"/>
              <a:gd name="connsiteX12" fmla="*/ 543339 w 610186"/>
              <a:gd name="connsiteY12" fmla="*/ 265044 h 795131"/>
              <a:gd name="connsiteX13" fmla="*/ 569843 w 610186"/>
              <a:gd name="connsiteY13" fmla="*/ 238539 h 795131"/>
              <a:gd name="connsiteX14" fmla="*/ 583096 w 610186"/>
              <a:gd name="connsiteY14" fmla="*/ 198783 h 795131"/>
              <a:gd name="connsiteX15" fmla="*/ 609600 w 610186"/>
              <a:gd name="connsiteY15" fmla="*/ 39757 h 795131"/>
              <a:gd name="connsiteX16" fmla="*/ 609600 w 610186"/>
              <a:gd name="connsiteY16" fmla="*/ 0 h 795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10186" h="795131">
                <a:moveTo>
                  <a:pt x="0" y="795131"/>
                </a:moveTo>
                <a:cubicBezTo>
                  <a:pt x="22087" y="790713"/>
                  <a:pt x="47520" y="794372"/>
                  <a:pt x="66261" y="781878"/>
                </a:cubicBezTo>
                <a:cubicBezTo>
                  <a:pt x="77884" y="774129"/>
                  <a:pt x="70787" y="753030"/>
                  <a:pt x="79513" y="742122"/>
                </a:cubicBezTo>
                <a:cubicBezTo>
                  <a:pt x="89462" y="729685"/>
                  <a:pt x="106832" y="725567"/>
                  <a:pt x="119269" y="715618"/>
                </a:cubicBezTo>
                <a:cubicBezTo>
                  <a:pt x="162328" y="681171"/>
                  <a:pt x="132098" y="695278"/>
                  <a:pt x="172278" y="649357"/>
                </a:cubicBezTo>
                <a:cubicBezTo>
                  <a:pt x="192847" y="625850"/>
                  <a:pt x="238539" y="583096"/>
                  <a:pt x="238539" y="583096"/>
                </a:cubicBezTo>
                <a:cubicBezTo>
                  <a:pt x="247269" y="556904"/>
                  <a:pt x="254940" y="522268"/>
                  <a:pt x="278296" y="503583"/>
                </a:cubicBezTo>
                <a:cubicBezTo>
                  <a:pt x="289204" y="494857"/>
                  <a:pt x="304800" y="494748"/>
                  <a:pt x="318052" y="490331"/>
                </a:cubicBezTo>
                <a:lnTo>
                  <a:pt x="371061" y="437322"/>
                </a:lnTo>
                <a:cubicBezTo>
                  <a:pt x="384313" y="424070"/>
                  <a:pt x="393037" y="403491"/>
                  <a:pt x="410817" y="397565"/>
                </a:cubicBezTo>
                <a:lnTo>
                  <a:pt x="450574" y="384313"/>
                </a:lnTo>
                <a:lnTo>
                  <a:pt x="516835" y="318052"/>
                </a:lnTo>
                <a:cubicBezTo>
                  <a:pt x="530804" y="304083"/>
                  <a:pt x="532381" y="281481"/>
                  <a:pt x="543339" y="265044"/>
                </a:cubicBezTo>
                <a:cubicBezTo>
                  <a:pt x="550270" y="254648"/>
                  <a:pt x="561008" y="247374"/>
                  <a:pt x="569843" y="238539"/>
                </a:cubicBezTo>
                <a:cubicBezTo>
                  <a:pt x="574261" y="225287"/>
                  <a:pt x="579708" y="212335"/>
                  <a:pt x="583096" y="198783"/>
                </a:cubicBezTo>
                <a:cubicBezTo>
                  <a:pt x="593317" y="157900"/>
                  <a:pt x="605860" y="77153"/>
                  <a:pt x="609600" y="39757"/>
                </a:cubicBezTo>
                <a:cubicBezTo>
                  <a:pt x="610919" y="26570"/>
                  <a:pt x="609600" y="13252"/>
                  <a:pt x="609600" y="0"/>
                </a:cubicBezTo>
              </a:path>
            </a:pathLst>
          </a:custGeom>
          <a:noFill/>
          <a:ln w="889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9481" name="Titel 1"/>
          <p:cNvSpPr>
            <a:spLocks noGrp="1"/>
          </p:cNvSpPr>
          <p:nvPr>
            <p:ph type="title"/>
          </p:nvPr>
        </p:nvSpPr>
        <p:spPr/>
        <p:txBody>
          <a:bodyPr lIns="0" rIns="0"/>
          <a:lstStyle/>
          <a:p>
            <a:pPr algn="ctr"/>
            <a:r>
              <a:rPr lang="nl-NL" altLang="nl-NL" sz="3000" dirty="0">
                <a:latin typeface="Arial" panose="020B0604020202020204" pitchFamily="34" charset="0"/>
                <a:cs typeface="Arial" panose="020B0604020202020204" pitchFamily="34" charset="0"/>
              </a:rPr>
              <a:t>Het is al geprobeerd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pPr algn="ctr"/>
            <a:r>
              <a:rPr lang="nl-NL" dirty="0"/>
              <a:t>Een wijkgerichte aanpak preventie jeugdcriminaliteit</a:t>
            </a:r>
          </a:p>
        </p:txBody>
      </p:sp>
      <p:sp>
        <p:nvSpPr>
          <p:cNvPr id="19480" name="Tijdelijke aanduiding voor dianummer 1"/>
          <p:cNvSpPr>
            <a:spLocks noGrp="1"/>
          </p:cNvSpPr>
          <p:nvPr>
            <p:ph type="sldNum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000">
                <a:solidFill>
                  <a:srgbClr val="00212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212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212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rgbClr val="00212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212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12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12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12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12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C716292-D1A2-4BCC-AB4D-6834D2F22A01}" type="slidenum">
              <a:rPr lang="nl-NL" altLang="nl-NL" sz="14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nl-NL" altLang="nl-NL" sz="1400" dirty="0">
              <a:solidFill>
                <a:schemeClr val="tx1"/>
              </a:solidFill>
            </a:endParaRPr>
          </a:p>
        </p:txBody>
      </p:sp>
      <p:sp>
        <p:nvSpPr>
          <p:cNvPr id="26" name="Tekstvak 25"/>
          <p:cNvSpPr txBox="1">
            <a:spLocks noChangeArrowheads="1"/>
          </p:cNvSpPr>
          <p:nvPr/>
        </p:nvSpPr>
        <p:spPr bwMode="auto">
          <a:xfrm>
            <a:off x="1042988" y="6469063"/>
            <a:ext cx="66611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rgbClr val="00212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212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212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rgbClr val="00212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212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12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12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12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12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200">
                <a:solidFill>
                  <a:schemeClr val="tx1"/>
                </a:solidFill>
              </a:rPr>
              <a:t>* Ince e.a., 2001; Mak e.a., 2009; Jonkman, 2012; Steketee e.a., 2012</a:t>
            </a:r>
          </a:p>
        </p:txBody>
      </p:sp>
    </p:spTree>
    <p:extLst>
      <p:ext uri="{BB962C8B-B14F-4D97-AF65-F5344CB8AC3E}">
        <p14:creationId xmlns:p14="http://schemas.microsoft.com/office/powerpoint/2010/main" val="8579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 animBg="1"/>
      <p:bldP spid="24" grpId="0" animBg="1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nl-NL" altLang="nl-NL"/>
              <a:t>2. Sturingsinfo</a:t>
            </a:r>
          </a:p>
        </p:txBody>
      </p:sp>
      <p:sp>
        <p:nvSpPr>
          <p:cNvPr id="6147" name="Tijdelijke aanduiding voor inhoud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endParaRPr lang="nl-NL" altLang="nl-NL" sz="1000" dirty="0"/>
          </a:p>
          <a:p>
            <a:pPr>
              <a:defRPr/>
            </a:pPr>
            <a:r>
              <a:rPr lang="nl-NL" altLang="nl-NL" sz="2000" i="1" dirty="0"/>
              <a:t>Uitval</a:t>
            </a:r>
            <a:r>
              <a:rPr lang="nl-NL" altLang="nl-NL" sz="2000" dirty="0"/>
              <a:t>: o.a. no-shows, afhakers</a:t>
            </a:r>
            <a:endParaRPr lang="nl-NL" altLang="nl-NL" sz="600" dirty="0"/>
          </a:p>
          <a:p>
            <a:pPr marL="0" indent="0">
              <a:buFontTx/>
              <a:buNone/>
              <a:defRPr/>
            </a:pPr>
            <a:endParaRPr lang="nl-NL" altLang="nl-NL" sz="600" dirty="0"/>
          </a:p>
          <a:p>
            <a:pPr>
              <a:defRPr/>
            </a:pPr>
            <a:r>
              <a:rPr lang="nl-NL" altLang="nl-NL" sz="2000" i="1" dirty="0"/>
              <a:t>Clienttevredenheid</a:t>
            </a:r>
            <a:r>
              <a:rPr lang="nl-NL" altLang="nl-NL" sz="2000" dirty="0"/>
              <a:t> over nut/effect diensten</a:t>
            </a:r>
            <a:endParaRPr lang="nl-NL" altLang="nl-NL" sz="600" dirty="0"/>
          </a:p>
          <a:p>
            <a:pPr marL="0" indent="0">
              <a:buFontTx/>
              <a:buNone/>
              <a:defRPr/>
            </a:pPr>
            <a:endParaRPr lang="nl-NL" altLang="nl-NL" sz="600" i="1" dirty="0"/>
          </a:p>
          <a:p>
            <a:pPr>
              <a:defRPr/>
            </a:pPr>
            <a:r>
              <a:rPr lang="nl-NL" altLang="nl-NL" sz="2000" i="1" dirty="0"/>
              <a:t>Doelrealisatie</a:t>
            </a:r>
            <a:r>
              <a:rPr lang="nl-NL" altLang="nl-NL" sz="2000" dirty="0"/>
              <a:t> </a:t>
            </a:r>
          </a:p>
          <a:p>
            <a:pPr lvl="1">
              <a:defRPr/>
            </a:pPr>
            <a:r>
              <a:rPr lang="nl-NL" altLang="nl-NL" sz="2000" dirty="0"/>
              <a:t>mate waarin gestelde doelen zijn gerealiseerd;</a:t>
            </a:r>
          </a:p>
          <a:p>
            <a:pPr lvl="1">
              <a:defRPr/>
            </a:pPr>
            <a:r>
              <a:rPr lang="nl-NL" altLang="nl-NL" sz="2000" dirty="0"/>
              <a:t>zonder jeugdhulp verder kunnen; </a:t>
            </a:r>
          </a:p>
          <a:p>
            <a:pPr lvl="1">
              <a:defRPr/>
            </a:pPr>
            <a:r>
              <a:rPr lang="nl-NL" altLang="nl-NL" sz="2000" dirty="0"/>
              <a:t>geen terugkeer in jeugdhulp;</a:t>
            </a:r>
          </a:p>
          <a:p>
            <a:pPr lvl="1">
              <a:defRPr/>
            </a:pPr>
            <a:r>
              <a:rPr lang="nl-NL" altLang="nl-NL" sz="2000" dirty="0"/>
              <a:t>Afname problemen, toename zelfredzaamheid. </a:t>
            </a:r>
          </a:p>
        </p:txBody>
      </p:sp>
      <p:sp>
        <p:nvSpPr>
          <p:cNvPr id="2" name="Ondertitel 1"/>
          <p:cNvSpPr>
            <a:spLocks noGrp="1"/>
          </p:cNvSpPr>
          <p:nvPr>
            <p:ph type="subTitle" idx="13"/>
          </p:nvPr>
        </p:nvSpPr>
        <p:spPr>
          <a:xfrm>
            <a:off x="531289" y="1459041"/>
            <a:ext cx="6783911" cy="42672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nl-NL" altLang="nl-NL" sz="1600" dirty="0"/>
              <a:t>Geharmoniseerde set indicatoren </a:t>
            </a:r>
            <a:r>
              <a:rPr lang="nl-NL" altLang="nl-NL" sz="1600" dirty="0" err="1"/>
              <a:t>outcome</a:t>
            </a:r>
            <a:r>
              <a:rPr lang="nl-NL" altLang="nl-NL" sz="1600" dirty="0"/>
              <a:t> jeugdvoorzieningen: definities, operationalisering en proces*</a:t>
            </a:r>
            <a:endParaRPr lang="nl-NL" sz="1600" dirty="0"/>
          </a:p>
        </p:txBody>
      </p:sp>
      <p:sp>
        <p:nvSpPr>
          <p:cNvPr id="21508" name="Tijdelijke aanduiding voor dianummer 3"/>
          <p:cNvSpPr>
            <a:spLocks noGrp="1"/>
          </p:cNvSpPr>
          <p:nvPr>
            <p:ph type="sldNum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000">
                <a:solidFill>
                  <a:srgbClr val="00212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212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212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rgbClr val="00212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212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12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12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12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12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4CD90DA-89C6-43B0-B115-47178C147643}" type="slidenum">
              <a:rPr lang="nl-NL" altLang="nl-NL" sz="14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nl-NL" altLang="nl-NL" sz="1400" dirty="0">
              <a:solidFill>
                <a:schemeClr val="tx1"/>
              </a:solidFill>
            </a:endParaRPr>
          </a:p>
        </p:txBody>
      </p:sp>
      <p:sp>
        <p:nvSpPr>
          <p:cNvPr id="5" name="Tekstvak 4"/>
          <p:cNvSpPr txBox="1">
            <a:spLocks noChangeArrowheads="1"/>
          </p:cNvSpPr>
          <p:nvPr/>
        </p:nvSpPr>
        <p:spPr bwMode="auto">
          <a:xfrm>
            <a:off x="684213" y="6176963"/>
            <a:ext cx="72723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rgbClr val="00212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212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212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rgbClr val="00212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212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12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12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12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12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200" dirty="0">
                <a:solidFill>
                  <a:schemeClr val="tx1"/>
                </a:solidFill>
              </a:rPr>
              <a:t>*Bron: VNG, </a:t>
            </a:r>
            <a:r>
              <a:rPr lang="nl-NL" altLang="nl-NL" sz="1200" dirty="0" err="1">
                <a:solidFill>
                  <a:schemeClr val="tx1"/>
                </a:solidFill>
              </a:rPr>
              <a:t>Branche-organisaties</a:t>
            </a:r>
            <a:r>
              <a:rPr lang="nl-NL" altLang="nl-NL" sz="1200" dirty="0">
                <a:solidFill>
                  <a:schemeClr val="tx1"/>
                </a:solidFill>
              </a:rPr>
              <a:t>, </a:t>
            </a:r>
            <a:r>
              <a:rPr lang="nl-NL" altLang="nl-NL" sz="1200" dirty="0" err="1">
                <a:solidFill>
                  <a:schemeClr val="tx1"/>
                </a:solidFill>
              </a:rPr>
              <a:t>NJi</a:t>
            </a:r>
            <a:r>
              <a:rPr lang="nl-NL" altLang="nl-NL" sz="1200" dirty="0">
                <a:solidFill>
                  <a:schemeClr val="tx1"/>
                </a:solidFill>
              </a:rPr>
              <a:t> (Augustus, 2016)</a:t>
            </a:r>
          </a:p>
        </p:txBody>
      </p:sp>
      <p:pic>
        <p:nvPicPr>
          <p:cNvPr id="6" name="Picture 7" descr="Afbeeldingsresultaat voor ouder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939" y="2444411"/>
            <a:ext cx="1888856" cy="125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441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NJi_theme">
  <a:themeElements>
    <a:clrScheme name="NJi">
      <a:dk1>
        <a:srgbClr val="003442"/>
      </a:dk1>
      <a:lt1>
        <a:srgbClr val="FFFFFF"/>
      </a:lt1>
      <a:dk2>
        <a:srgbClr val="003442"/>
      </a:dk2>
      <a:lt2>
        <a:srgbClr val="E7E6E6"/>
      </a:lt2>
      <a:accent1>
        <a:srgbClr val="01839E"/>
      </a:accent1>
      <a:accent2>
        <a:srgbClr val="31B5CE"/>
      </a:accent2>
      <a:accent3>
        <a:srgbClr val="D5D224"/>
      </a:accent3>
      <a:accent4>
        <a:srgbClr val="2A951C"/>
      </a:accent4>
      <a:accent5>
        <a:srgbClr val="F02D00"/>
      </a:accent5>
      <a:accent6>
        <a:srgbClr val="CCCCCC"/>
      </a:accent6>
      <a:hlink>
        <a:srgbClr val="00859F"/>
      </a:hlink>
      <a:folHlink>
        <a:srgbClr val="00859F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4" id="{8436983E-3062-465E-8658-C1AFD97571A1}" vid="{51D0FF08-8B7F-42B9-A9D8-31ECCCB8CDBF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DC4B9D8CBBA34786054162B5FC976A" ma:contentTypeVersion="1" ma:contentTypeDescription="Een nieuw document maken." ma:contentTypeScope="" ma:versionID="dc9b45cb95e6097a493b28bd31193fe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cd916bfb73a58b9b7ca330e9236d18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Begindatum van de planning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Einddatum van de planning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631E67B-1626-4B63-ABAE-B9BCD278BB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BE733FC-6451-40AF-BBB4-E9D71E01FFD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5AE0303-888C-4D21-A9A8-111EFF481F55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PowerPoint_1024_template</Template>
  <TotalTime>70</TotalTime>
  <Words>827</Words>
  <Application>Microsoft Office PowerPoint</Application>
  <PresentationFormat>Diavoorstelling (4:3)</PresentationFormat>
  <Paragraphs>270</Paragraphs>
  <Slides>15</Slides>
  <Notes>14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2</vt:i4>
      </vt:variant>
      <vt:variant>
        <vt:lpstr>Diatitels</vt:lpstr>
      </vt:variant>
      <vt:variant>
        <vt:i4>15</vt:i4>
      </vt:variant>
    </vt:vector>
  </HeadingPairs>
  <TitlesOfParts>
    <vt:vector size="25" baseType="lpstr">
      <vt:lpstr>Arial</vt:lpstr>
      <vt:lpstr>Open Sans Light</vt:lpstr>
      <vt:lpstr>Open Sans</vt:lpstr>
      <vt:lpstr>Calibri Light</vt:lpstr>
      <vt:lpstr>Times New Roman</vt:lpstr>
      <vt:lpstr>Calibri</vt:lpstr>
      <vt:lpstr>Georgia</vt:lpstr>
      <vt:lpstr>NJi_theme</vt:lpstr>
      <vt:lpstr>Slide</vt:lpstr>
      <vt:lpstr>Dia</vt:lpstr>
      <vt:lpstr>Maatschappelijk partnerschap in kwaliteit </vt:lpstr>
      <vt:lpstr>Vraagstukken nieuwe stelsel</vt:lpstr>
      <vt:lpstr>Wat moet er gebeuren?</vt:lpstr>
      <vt:lpstr>1. Visie op kwaliteit gemeentelijk sociaal beleid</vt:lpstr>
      <vt:lpstr>1. Visie op kwaliteit gemeentelijk sociaal beleid</vt:lpstr>
      <vt:lpstr>1. Visie op kwaliteit gemeentelijk sociaal beleid</vt:lpstr>
      <vt:lpstr>1. Visie op kwaliteit gemeentelijk sociaal beleid</vt:lpstr>
      <vt:lpstr>Het is al geprobeerd</vt:lpstr>
      <vt:lpstr>2. Sturingsinfo</vt:lpstr>
      <vt:lpstr>3. De meet-, spreek- en verbeterbeweging</vt:lpstr>
      <vt:lpstr>3. De meet-, spreek- en verbeterbeweging</vt:lpstr>
      <vt:lpstr>3. De meet-, spreek- en verbeterbeweging</vt:lpstr>
      <vt:lpstr>3. De meet-, spreek- en verbeterbeweging</vt:lpstr>
      <vt:lpstr>Wat moet er gebeuren?</vt:lpstr>
      <vt:lpstr>Meer informatie:</vt:lpstr>
    </vt:vector>
  </TitlesOfParts>
  <Company>Stichting Sekondant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Yperen, Tom van</dc:creator>
  <cp:lastModifiedBy>Yperen, Tom van</cp:lastModifiedBy>
  <cp:revision>15</cp:revision>
  <dcterms:created xsi:type="dcterms:W3CDTF">2016-09-29T23:03:45Z</dcterms:created>
  <dcterms:modified xsi:type="dcterms:W3CDTF">2017-10-13T11:00:33Z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0x010100B3DC4B9D8CBBA34786054162B5FC976A</vt:lpwstr>
  </property>
</Properties>
</file>