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8" r:id="rId3"/>
    <p:sldId id="257" r:id="rId4"/>
    <p:sldId id="259" r:id="rId5"/>
    <p:sldId id="277" r:id="rId6"/>
    <p:sldId id="273" r:id="rId7"/>
    <p:sldId id="272" r:id="rId8"/>
    <p:sldId id="262" r:id="rId9"/>
    <p:sldId id="267" r:id="rId10"/>
    <p:sldId id="263" r:id="rId11"/>
    <p:sldId id="266" r:id="rId12"/>
    <p:sldId id="275" r:id="rId13"/>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5" d="100"/>
          <a:sy n="95" d="100"/>
        </p:scale>
        <p:origin x="-1776"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vumc-cl-fs02-08\emgo-home2$\HPJ.vanHout\Hein%20Vumc\PROJECTEN\ACT%20studie\presentatie\IKO%20AUC.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a:lstStyle/>
          <a:p>
            <a:pPr>
              <a:defRPr sz="2000" b="0"/>
            </a:pPr>
            <a:r>
              <a:rPr lang="nl-NL" sz="2400" b="0" dirty="0" smtClean="0">
                <a:latin typeface="Arial"/>
                <a:cs typeface="Arial"/>
              </a:rPr>
              <a:t>Gegevens</a:t>
            </a:r>
            <a:r>
              <a:rPr lang="nl-NL" sz="2400" b="0" baseline="0" dirty="0" smtClean="0">
                <a:latin typeface="Arial"/>
                <a:cs typeface="Arial"/>
              </a:rPr>
              <a:t> uit NPO 2010-2012</a:t>
            </a:r>
            <a:endParaRPr lang="nl-NL" sz="2400" b="0" dirty="0">
              <a:latin typeface="Arial"/>
              <a:cs typeface="Arial"/>
            </a:endParaRPr>
          </a:p>
        </c:rich>
      </c:tx>
      <c:layout/>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invertIfNegative val="0"/>
          <c:cat>
            <c:strRef>
              <c:f>Blad3!$B$4:$B$12</c:f>
              <c:strCache>
                <c:ptCount val="9"/>
                <c:pt idx="0">
                  <c:v>Medicatiegebruik (polypharmacie en de daarbij behorende risico’s)</c:v>
                </c:pt>
                <c:pt idx="1">
                  <c:v>Afhankelijkheid van tabak en alcohol</c:v>
                </c:pt>
                <c:pt idx="2">
                  <c:v>Valgevaar (spierkracht, valincidenten in het verleden)</c:v>
                </c:pt>
                <c:pt idx="3">
                  <c:v>Sociaal functioneren (eenzaamheid, sociale isolatie)</c:v>
                </c:pt>
                <c:pt idx="4">
                  <c:v>Pijnklachten</c:v>
                </c:pt>
                <c:pt idx="5">
                  <c:v>Urine incontinentie</c:v>
                </c:pt>
                <c:pt idx="6">
                  <c:v>Depressieve klachten</c:v>
                </c:pt>
                <c:pt idx="7">
                  <c:v>Bewegingsarmoede (fitheid, voldoende beweging)</c:v>
                </c:pt>
                <c:pt idx="8">
                  <c:v>Cardiorespiratoir (pijn op de borst, ademhalingsproblemen, duizeligheid, onregelmatige pols)</c:v>
                </c:pt>
              </c:strCache>
            </c:strRef>
          </c:cat>
          <c:val>
            <c:numRef>
              <c:f>Blad3!$C$4:$C$12</c:f>
              <c:numCache>
                <c:formatCode>General</c:formatCode>
                <c:ptCount val="9"/>
              </c:numCache>
            </c:numRef>
          </c:val>
        </c:ser>
        <c:ser>
          <c:idx val="1"/>
          <c:order val="1"/>
          <c:invertIfNegative val="0"/>
          <c:cat>
            <c:strRef>
              <c:f>Blad3!$B$4:$B$12</c:f>
              <c:strCache>
                <c:ptCount val="9"/>
                <c:pt idx="0">
                  <c:v>Medicatiegebruik (polypharmacie en de daarbij behorende risico’s)</c:v>
                </c:pt>
                <c:pt idx="1">
                  <c:v>Afhankelijkheid van tabak en alcohol</c:v>
                </c:pt>
                <c:pt idx="2">
                  <c:v>Valgevaar (spierkracht, valincidenten in het verleden)</c:v>
                </c:pt>
                <c:pt idx="3">
                  <c:v>Sociaal functioneren (eenzaamheid, sociale isolatie)</c:v>
                </c:pt>
                <c:pt idx="4">
                  <c:v>Pijnklachten</c:v>
                </c:pt>
                <c:pt idx="5">
                  <c:v>Urine incontinentie</c:v>
                </c:pt>
                <c:pt idx="6">
                  <c:v>Depressieve klachten</c:v>
                </c:pt>
                <c:pt idx="7">
                  <c:v>Bewegingsarmoede (fitheid, voldoende beweging)</c:v>
                </c:pt>
                <c:pt idx="8">
                  <c:v>Cardiorespiratoir (pijn op de borst, ademhalingsproblemen, duizeligheid, onregelmatige pols)</c:v>
                </c:pt>
              </c:strCache>
            </c:strRef>
          </c:cat>
          <c:val>
            <c:numRef>
              <c:f>Blad3!$D$4:$D$12</c:f>
              <c:numCache>
                <c:formatCode>General</c:formatCode>
                <c:ptCount val="9"/>
              </c:numCache>
            </c:numRef>
          </c:val>
        </c:ser>
        <c:ser>
          <c:idx val="2"/>
          <c:order val="2"/>
          <c:invertIfNegative val="0"/>
          <c:cat>
            <c:strRef>
              <c:f>Blad3!$B$4:$B$12</c:f>
              <c:strCache>
                <c:ptCount val="9"/>
                <c:pt idx="0">
                  <c:v>Medicatiegebruik (polypharmacie en de daarbij behorende risico’s)</c:v>
                </c:pt>
                <c:pt idx="1">
                  <c:v>Afhankelijkheid van tabak en alcohol</c:v>
                </c:pt>
                <c:pt idx="2">
                  <c:v>Valgevaar (spierkracht, valincidenten in het verleden)</c:v>
                </c:pt>
                <c:pt idx="3">
                  <c:v>Sociaal functioneren (eenzaamheid, sociale isolatie)</c:v>
                </c:pt>
                <c:pt idx="4">
                  <c:v>Pijnklachten</c:v>
                </c:pt>
                <c:pt idx="5">
                  <c:v>Urine incontinentie</c:v>
                </c:pt>
                <c:pt idx="6">
                  <c:v>Depressieve klachten</c:v>
                </c:pt>
                <c:pt idx="7">
                  <c:v>Bewegingsarmoede (fitheid, voldoende beweging)</c:v>
                </c:pt>
                <c:pt idx="8">
                  <c:v>Cardiorespiratoir (pijn op de borst, ademhalingsproblemen, duizeligheid, onregelmatige pols)</c:v>
                </c:pt>
              </c:strCache>
            </c:strRef>
          </c:cat>
          <c:val>
            <c:numRef>
              <c:f>Blad3!$E$4:$E$12</c:f>
              <c:numCache>
                <c:formatCode>General</c:formatCode>
                <c:ptCount val="9"/>
              </c:numCache>
            </c:numRef>
          </c:val>
        </c:ser>
        <c:ser>
          <c:idx val="3"/>
          <c:order val="3"/>
          <c:invertIfNegative val="0"/>
          <c:cat>
            <c:strRef>
              <c:f>Blad3!$B$4:$B$12</c:f>
              <c:strCache>
                <c:ptCount val="9"/>
                <c:pt idx="0">
                  <c:v>Medicatiegebruik (polypharmacie en de daarbij behorende risico’s)</c:v>
                </c:pt>
                <c:pt idx="1">
                  <c:v>Afhankelijkheid van tabak en alcohol</c:v>
                </c:pt>
                <c:pt idx="2">
                  <c:v>Valgevaar (spierkracht, valincidenten in het verleden)</c:v>
                </c:pt>
                <c:pt idx="3">
                  <c:v>Sociaal functioneren (eenzaamheid, sociale isolatie)</c:v>
                </c:pt>
                <c:pt idx="4">
                  <c:v>Pijnklachten</c:v>
                </c:pt>
                <c:pt idx="5">
                  <c:v>Urine incontinentie</c:v>
                </c:pt>
                <c:pt idx="6">
                  <c:v>Depressieve klachten</c:v>
                </c:pt>
                <c:pt idx="7">
                  <c:v>Bewegingsarmoede (fitheid, voldoende beweging)</c:v>
                </c:pt>
                <c:pt idx="8">
                  <c:v>Cardiorespiratoir (pijn op de borst, ademhalingsproblemen, duizeligheid, onregelmatige pols)</c:v>
                </c:pt>
              </c:strCache>
            </c:strRef>
          </c:cat>
          <c:val>
            <c:numRef>
              <c:f>Blad3!$F$4:$F$12</c:f>
              <c:numCache>
                <c:formatCode>General</c:formatCode>
                <c:ptCount val="9"/>
              </c:numCache>
            </c:numRef>
          </c:val>
        </c:ser>
        <c:ser>
          <c:idx val="4"/>
          <c:order val="4"/>
          <c:invertIfNegative val="0"/>
          <c:cat>
            <c:strRef>
              <c:f>Blad3!$B$4:$B$12</c:f>
              <c:strCache>
                <c:ptCount val="9"/>
                <c:pt idx="0">
                  <c:v>Medicatiegebruik (polypharmacie en de daarbij behorende risico’s)</c:v>
                </c:pt>
                <c:pt idx="1">
                  <c:v>Afhankelijkheid van tabak en alcohol</c:v>
                </c:pt>
                <c:pt idx="2">
                  <c:v>Valgevaar (spierkracht, valincidenten in het verleden)</c:v>
                </c:pt>
                <c:pt idx="3">
                  <c:v>Sociaal functioneren (eenzaamheid, sociale isolatie)</c:v>
                </c:pt>
                <c:pt idx="4">
                  <c:v>Pijnklachten</c:v>
                </c:pt>
                <c:pt idx="5">
                  <c:v>Urine incontinentie</c:v>
                </c:pt>
                <c:pt idx="6">
                  <c:v>Depressieve klachten</c:v>
                </c:pt>
                <c:pt idx="7">
                  <c:v>Bewegingsarmoede (fitheid, voldoende beweging)</c:v>
                </c:pt>
                <c:pt idx="8">
                  <c:v>Cardiorespiratoir (pijn op de borst, ademhalingsproblemen, duizeligheid, onregelmatige pols)</c:v>
                </c:pt>
              </c:strCache>
            </c:strRef>
          </c:cat>
          <c:val>
            <c:numRef>
              <c:f>Blad3!$G$4:$G$12</c:f>
              <c:numCache>
                <c:formatCode>General</c:formatCode>
                <c:ptCount val="9"/>
              </c:numCache>
            </c:numRef>
          </c:val>
        </c:ser>
        <c:ser>
          <c:idx val="5"/>
          <c:order val="5"/>
          <c:invertIfNegative val="0"/>
          <c:cat>
            <c:strRef>
              <c:f>Blad3!$B$4:$B$12</c:f>
              <c:strCache>
                <c:ptCount val="9"/>
                <c:pt idx="0">
                  <c:v>Medicatiegebruik (polypharmacie en de daarbij behorende risico’s)</c:v>
                </c:pt>
                <c:pt idx="1">
                  <c:v>Afhankelijkheid van tabak en alcohol</c:v>
                </c:pt>
                <c:pt idx="2">
                  <c:v>Valgevaar (spierkracht, valincidenten in het verleden)</c:v>
                </c:pt>
                <c:pt idx="3">
                  <c:v>Sociaal functioneren (eenzaamheid, sociale isolatie)</c:v>
                </c:pt>
                <c:pt idx="4">
                  <c:v>Pijnklachten</c:v>
                </c:pt>
                <c:pt idx="5">
                  <c:v>Urine incontinentie</c:v>
                </c:pt>
                <c:pt idx="6">
                  <c:v>Depressieve klachten</c:v>
                </c:pt>
                <c:pt idx="7">
                  <c:v>Bewegingsarmoede (fitheid, voldoende beweging)</c:v>
                </c:pt>
                <c:pt idx="8">
                  <c:v>Cardiorespiratoir (pijn op de borst, ademhalingsproblemen, duizeligheid, onregelmatige pols)</c:v>
                </c:pt>
              </c:strCache>
            </c:strRef>
          </c:cat>
          <c:val>
            <c:numRef>
              <c:f>Blad3!$H$4:$H$12</c:f>
              <c:numCache>
                <c:formatCode>General</c:formatCode>
                <c:ptCount val="9"/>
              </c:numCache>
            </c:numRef>
          </c:val>
        </c:ser>
        <c:ser>
          <c:idx val="6"/>
          <c:order val="6"/>
          <c:invertIfNegative val="0"/>
          <c:cat>
            <c:strRef>
              <c:f>Blad3!$B$4:$B$12</c:f>
              <c:strCache>
                <c:ptCount val="9"/>
                <c:pt idx="0">
                  <c:v>Medicatiegebruik (polypharmacie en de daarbij behorende risico’s)</c:v>
                </c:pt>
                <c:pt idx="1">
                  <c:v>Afhankelijkheid van tabak en alcohol</c:v>
                </c:pt>
                <c:pt idx="2">
                  <c:v>Valgevaar (spierkracht, valincidenten in het verleden)</c:v>
                </c:pt>
                <c:pt idx="3">
                  <c:v>Sociaal functioneren (eenzaamheid, sociale isolatie)</c:v>
                </c:pt>
                <c:pt idx="4">
                  <c:v>Pijnklachten</c:v>
                </c:pt>
                <c:pt idx="5">
                  <c:v>Urine incontinentie</c:v>
                </c:pt>
                <c:pt idx="6">
                  <c:v>Depressieve klachten</c:v>
                </c:pt>
                <c:pt idx="7">
                  <c:v>Bewegingsarmoede (fitheid, voldoende beweging)</c:v>
                </c:pt>
                <c:pt idx="8">
                  <c:v>Cardiorespiratoir (pijn op de borst, ademhalingsproblemen, duizeligheid, onregelmatige pols)</c:v>
                </c:pt>
              </c:strCache>
            </c:strRef>
          </c:cat>
          <c:val>
            <c:numRef>
              <c:f>Blad3!$I$4:$I$12</c:f>
              <c:numCache>
                <c:formatCode>General</c:formatCode>
                <c:ptCount val="9"/>
              </c:numCache>
            </c:numRef>
          </c:val>
        </c:ser>
        <c:ser>
          <c:idx val="7"/>
          <c:order val="7"/>
          <c:spPr>
            <a:solidFill>
              <a:schemeClr val="tx1"/>
            </a:solidFill>
          </c:spPr>
          <c:invertIfNegative val="0"/>
          <c:cat>
            <c:strRef>
              <c:f>Blad3!$B$4:$B$12</c:f>
              <c:strCache>
                <c:ptCount val="9"/>
                <c:pt idx="0">
                  <c:v>Medicatiegebruik (polypharmacie en de daarbij behorende risico’s)</c:v>
                </c:pt>
                <c:pt idx="1">
                  <c:v>Afhankelijkheid van tabak en alcohol</c:v>
                </c:pt>
                <c:pt idx="2">
                  <c:v>Valgevaar (spierkracht, valincidenten in het verleden)</c:v>
                </c:pt>
                <c:pt idx="3">
                  <c:v>Sociaal functioneren (eenzaamheid, sociale isolatie)</c:v>
                </c:pt>
                <c:pt idx="4">
                  <c:v>Pijnklachten</c:v>
                </c:pt>
                <c:pt idx="5">
                  <c:v>Urine incontinentie</c:v>
                </c:pt>
                <c:pt idx="6">
                  <c:v>Depressieve klachten</c:v>
                </c:pt>
                <c:pt idx="7">
                  <c:v>Bewegingsarmoede (fitheid, voldoende beweging)</c:v>
                </c:pt>
                <c:pt idx="8">
                  <c:v>Cardiorespiratoir (pijn op de borst, ademhalingsproblemen, duizeligheid, onregelmatige pols)</c:v>
                </c:pt>
              </c:strCache>
            </c:strRef>
          </c:cat>
          <c:val>
            <c:numRef>
              <c:f>Blad3!$J$4:$J$12</c:f>
              <c:numCache>
                <c:formatCode>General</c:formatCode>
                <c:ptCount val="9"/>
                <c:pt idx="0">
                  <c:v>7.5</c:v>
                </c:pt>
                <c:pt idx="1">
                  <c:v>17.1</c:v>
                </c:pt>
                <c:pt idx="2">
                  <c:v>19.5</c:v>
                </c:pt>
                <c:pt idx="3">
                  <c:v>27.6</c:v>
                </c:pt>
                <c:pt idx="4">
                  <c:v>38.6</c:v>
                </c:pt>
                <c:pt idx="5">
                  <c:v>40.6</c:v>
                </c:pt>
                <c:pt idx="6">
                  <c:v>44.5</c:v>
                </c:pt>
                <c:pt idx="7">
                  <c:v>48.7</c:v>
                </c:pt>
                <c:pt idx="8">
                  <c:v>65.1</c:v>
                </c:pt>
              </c:numCache>
            </c:numRef>
          </c:val>
        </c:ser>
        <c:dLbls>
          <c:showLegendKey val="0"/>
          <c:showVal val="0"/>
          <c:showCatName val="0"/>
          <c:showSerName val="0"/>
          <c:showPercent val="0"/>
          <c:showBubbleSize val="0"/>
        </c:dLbls>
        <c:gapWidth val="75"/>
        <c:shape val="box"/>
        <c:axId val="-2136248072"/>
        <c:axId val="-2075034808"/>
        <c:axId val="0"/>
      </c:bar3DChart>
      <c:catAx>
        <c:axId val="-2136248072"/>
        <c:scaling>
          <c:orientation val="minMax"/>
        </c:scaling>
        <c:delete val="0"/>
        <c:axPos val="l"/>
        <c:majorTickMark val="none"/>
        <c:minorTickMark val="none"/>
        <c:tickLblPos val="nextTo"/>
        <c:txPr>
          <a:bodyPr/>
          <a:lstStyle/>
          <a:p>
            <a:pPr>
              <a:defRPr sz="1400">
                <a:latin typeface="Arial"/>
                <a:cs typeface="Arial"/>
              </a:defRPr>
            </a:pPr>
            <a:endParaRPr lang="nl-NL"/>
          </a:p>
        </c:txPr>
        <c:crossAx val="-2075034808"/>
        <c:crosses val="autoZero"/>
        <c:auto val="1"/>
        <c:lblAlgn val="ctr"/>
        <c:lblOffset val="100"/>
        <c:noMultiLvlLbl val="0"/>
      </c:catAx>
      <c:valAx>
        <c:axId val="-2075034808"/>
        <c:scaling>
          <c:orientation val="minMax"/>
        </c:scaling>
        <c:delete val="0"/>
        <c:axPos val="b"/>
        <c:majorGridlines/>
        <c:numFmt formatCode="General" sourceLinked="1"/>
        <c:majorTickMark val="none"/>
        <c:minorTickMark val="none"/>
        <c:tickLblPos val="nextTo"/>
        <c:spPr>
          <a:ln w="9525">
            <a:noFill/>
          </a:ln>
        </c:spPr>
        <c:crossAx val="-2136248072"/>
        <c:crosses val="autoZero"/>
        <c:crossBetween val="between"/>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ED3032-D099-AD47-807C-F7B6610FBFF8}" type="datetimeFigureOut">
              <a:rPr lang="nl-NL" smtClean="0"/>
              <a:t>13-10-17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289A72-87EC-ED49-9A62-7A8735E8C6BB}" type="slidenum">
              <a:rPr lang="nl-NL" smtClean="0"/>
              <a:t>‹nr.›</a:t>
            </a:fld>
            <a:endParaRPr lang="nl-NL"/>
          </a:p>
        </p:txBody>
      </p:sp>
    </p:spTree>
    <p:extLst>
      <p:ext uri="{BB962C8B-B14F-4D97-AF65-F5344CB8AC3E}">
        <p14:creationId xmlns:p14="http://schemas.microsoft.com/office/powerpoint/2010/main" val="1632179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EMGO Instituut - Common Mental Disorders</a:t>
            </a:r>
          </a:p>
        </p:txBody>
      </p:sp>
      <p:sp>
        <p:nvSpPr>
          <p:cNvPr id="7" name="Rectangle 7"/>
          <p:cNvSpPr>
            <a:spLocks noGrp="1" noChangeArrowheads="1"/>
          </p:cNvSpPr>
          <p:nvPr>
            <p:ph type="sldNum" sz="quarter" idx="5"/>
          </p:nvPr>
        </p:nvSpPr>
        <p:spPr>
          <a:ln/>
        </p:spPr>
        <p:txBody>
          <a:bodyPr/>
          <a:lstStyle/>
          <a:p>
            <a:fld id="{136363EB-50C3-F546-93B8-DEFAAD49D7CC}" type="slidenum">
              <a:rPr lang="en-US"/>
              <a:pPr/>
              <a:t>6</a:t>
            </a:fld>
            <a:endParaRPr lang="en-US"/>
          </a:p>
        </p:txBody>
      </p:sp>
      <p:sp>
        <p:nvSpPr>
          <p:cNvPr id="33794"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a:xfrm>
            <a:off x="685480" y="4343913"/>
            <a:ext cx="5487041" cy="4114361"/>
          </a:xfrm>
        </p:spPr>
        <p:txBody>
          <a:bodyPr/>
          <a:lstStyle/>
          <a:p>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p:spPr>
        <p:txBody>
          <a:bodyPr/>
          <a:lstStyle>
            <a:lvl1pPr defTabSz="874857">
              <a:defRPr sz="2200">
                <a:solidFill>
                  <a:schemeClr val="tx1"/>
                </a:solidFill>
                <a:latin typeface="Arial" charset="0"/>
                <a:ea typeface="ＭＳ Ｐゴシック" charset="0"/>
                <a:cs typeface="ＭＳ Ｐゴシック" charset="0"/>
              </a:defRPr>
            </a:lvl1pPr>
            <a:lvl2pPr marL="685817" indent="-263776" defTabSz="874857">
              <a:defRPr sz="2200">
                <a:solidFill>
                  <a:schemeClr val="tx1"/>
                </a:solidFill>
                <a:latin typeface="Arial" charset="0"/>
                <a:ea typeface="ＭＳ Ｐゴシック" charset="0"/>
              </a:defRPr>
            </a:lvl2pPr>
            <a:lvl3pPr marL="1055103" indent="-211021" defTabSz="874857">
              <a:defRPr sz="2200">
                <a:solidFill>
                  <a:schemeClr val="tx1"/>
                </a:solidFill>
                <a:latin typeface="Arial" charset="0"/>
                <a:ea typeface="ＭＳ Ｐゴシック" charset="0"/>
              </a:defRPr>
            </a:lvl3pPr>
            <a:lvl4pPr marL="1477145" indent="-211021" defTabSz="874857">
              <a:defRPr sz="2200">
                <a:solidFill>
                  <a:schemeClr val="tx1"/>
                </a:solidFill>
                <a:latin typeface="Arial" charset="0"/>
                <a:ea typeface="ＭＳ Ｐゴシック" charset="0"/>
              </a:defRPr>
            </a:lvl4pPr>
            <a:lvl5pPr marL="1899186" indent="-211021" defTabSz="874857">
              <a:defRPr sz="2200">
                <a:solidFill>
                  <a:schemeClr val="tx1"/>
                </a:solidFill>
                <a:latin typeface="Arial" charset="0"/>
                <a:ea typeface="ＭＳ Ｐゴシック" charset="0"/>
              </a:defRPr>
            </a:lvl5pPr>
            <a:lvl6pPr marL="2321227" indent="-211021" defTabSz="874857" eaLnBrk="0" fontAlgn="base" hangingPunct="0">
              <a:spcBef>
                <a:spcPct val="0"/>
              </a:spcBef>
              <a:spcAft>
                <a:spcPct val="0"/>
              </a:spcAft>
              <a:defRPr sz="2200">
                <a:solidFill>
                  <a:schemeClr val="tx1"/>
                </a:solidFill>
                <a:latin typeface="Arial" charset="0"/>
                <a:ea typeface="ＭＳ Ｐゴシック" charset="0"/>
              </a:defRPr>
            </a:lvl6pPr>
            <a:lvl7pPr marL="2743269" indent="-211021" defTabSz="874857" eaLnBrk="0" fontAlgn="base" hangingPunct="0">
              <a:spcBef>
                <a:spcPct val="0"/>
              </a:spcBef>
              <a:spcAft>
                <a:spcPct val="0"/>
              </a:spcAft>
              <a:defRPr sz="2200">
                <a:solidFill>
                  <a:schemeClr val="tx1"/>
                </a:solidFill>
                <a:latin typeface="Arial" charset="0"/>
                <a:ea typeface="ＭＳ Ｐゴシック" charset="0"/>
              </a:defRPr>
            </a:lvl7pPr>
            <a:lvl8pPr marL="3165310" indent="-211021" defTabSz="874857" eaLnBrk="0" fontAlgn="base" hangingPunct="0">
              <a:spcBef>
                <a:spcPct val="0"/>
              </a:spcBef>
              <a:spcAft>
                <a:spcPct val="0"/>
              </a:spcAft>
              <a:defRPr sz="2200">
                <a:solidFill>
                  <a:schemeClr val="tx1"/>
                </a:solidFill>
                <a:latin typeface="Arial" charset="0"/>
                <a:ea typeface="ＭＳ Ｐゴシック" charset="0"/>
              </a:defRPr>
            </a:lvl8pPr>
            <a:lvl9pPr marL="3587351" indent="-211021" defTabSz="874857" eaLnBrk="0" fontAlgn="base" hangingPunct="0">
              <a:spcBef>
                <a:spcPct val="0"/>
              </a:spcBef>
              <a:spcAft>
                <a:spcPct val="0"/>
              </a:spcAft>
              <a:defRPr sz="2200">
                <a:solidFill>
                  <a:schemeClr val="tx1"/>
                </a:solidFill>
                <a:latin typeface="Arial" charset="0"/>
                <a:ea typeface="ＭＳ Ｐゴシック" charset="0"/>
              </a:defRPr>
            </a:lvl9pPr>
          </a:lstStyle>
          <a:p>
            <a:fld id="{C5F81E9B-8DA3-F844-9A9F-0E98048EF9B9}" type="slidenum">
              <a:rPr lang="en-US" sz="800"/>
              <a:pPr/>
              <a:t>7</a:t>
            </a:fld>
            <a:endParaRPr lang="en-US" sz="800"/>
          </a:p>
        </p:txBody>
      </p:sp>
      <p:sp>
        <p:nvSpPr>
          <p:cNvPr id="5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7" name="Rectangle 3"/>
          <p:cNvSpPr>
            <a:spLocks noGrp="1" noChangeArrowheads="1"/>
          </p:cNvSpPr>
          <p:nvPr>
            <p:ph type="body" idx="1"/>
          </p:nvPr>
        </p:nvSpPr>
        <p:spPr>
          <a:noFill/>
        </p:spPr>
        <p:txBody>
          <a:bodyPr/>
          <a:lstStyle/>
          <a:p>
            <a:pPr eaLnBrk="1" hangingPunct="1"/>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E0D3C6C0-B54E-BF45-BEA3-DC97BA57618C}" type="datetimeFigureOut">
              <a:rPr lang="nl-NL" smtClean="0"/>
              <a:t>13-10-17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3C72845-BEA3-404A-ACCE-186921E81C19}" type="slidenum">
              <a:rPr lang="nl-NL" smtClean="0"/>
              <a:t>‹nr.›</a:t>
            </a:fld>
            <a:endParaRPr lang="nl-NL"/>
          </a:p>
        </p:txBody>
      </p:sp>
    </p:spTree>
    <p:extLst>
      <p:ext uri="{BB962C8B-B14F-4D97-AF65-F5344CB8AC3E}">
        <p14:creationId xmlns:p14="http://schemas.microsoft.com/office/powerpoint/2010/main" val="4242933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0D3C6C0-B54E-BF45-BEA3-DC97BA57618C}" type="datetimeFigureOut">
              <a:rPr lang="nl-NL" smtClean="0"/>
              <a:t>13-10-17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3C72845-BEA3-404A-ACCE-186921E81C19}" type="slidenum">
              <a:rPr lang="nl-NL" smtClean="0"/>
              <a:t>‹nr.›</a:t>
            </a:fld>
            <a:endParaRPr lang="nl-NL"/>
          </a:p>
        </p:txBody>
      </p:sp>
    </p:spTree>
    <p:extLst>
      <p:ext uri="{BB962C8B-B14F-4D97-AF65-F5344CB8AC3E}">
        <p14:creationId xmlns:p14="http://schemas.microsoft.com/office/powerpoint/2010/main" val="614183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0D3C6C0-B54E-BF45-BEA3-DC97BA57618C}" type="datetimeFigureOut">
              <a:rPr lang="nl-NL" smtClean="0"/>
              <a:t>13-10-17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3C72845-BEA3-404A-ACCE-186921E81C19}" type="slidenum">
              <a:rPr lang="nl-NL" smtClean="0"/>
              <a:t>‹nr.›</a:t>
            </a:fld>
            <a:endParaRPr lang="nl-NL"/>
          </a:p>
        </p:txBody>
      </p:sp>
    </p:spTree>
    <p:extLst>
      <p:ext uri="{BB962C8B-B14F-4D97-AF65-F5344CB8AC3E}">
        <p14:creationId xmlns:p14="http://schemas.microsoft.com/office/powerpoint/2010/main" val="2997070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903244" y="967619"/>
            <a:ext cx="7548538" cy="1033471"/>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903244" y="2257778"/>
            <a:ext cx="7548538" cy="4064000"/>
          </a:xfrm>
        </p:spPr>
        <p:txBody>
          <a:bodyPr/>
          <a:lstStyle/>
          <a:p>
            <a:pPr lvl="0"/>
            <a:endParaRPr lang="nl-NL" noProof="0" smtClean="0"/>
          </a:p>
        </p:txBody>
      </p:sp>
      <p:sp>
        <p:nvSpPr>
          <p:cNvPr id="4" name="Rectangle 12"/>
          <p:cNvSpPr>
            <a:spLocks noGrp="1" noChangeArrowheads="1"/>
          </p:cNvSpPr>
          <p:nvPr>
            <p:ph type="sldNum" sz="quarter" idx="10"/>
          </p:nvPr>
        </p:nvSpPr>
        <p:spPr>
          <a:ln/>
        </p:spPr>
        <p:txBody>
          <a:bodyPr/>
          <a:lstStyle>
            <a:lvl1pPr>
              <a:defRPr/>
            </a:lvl1pPr>
          </a:lstStyle>
          <a:p>
            <a:pPr>
              <a:defRPr/>
            </a:pPr>
            <a:fld id="{B01C4A89-0751-5D44-A5F8-FC8029853CE6}" type="slidenum">
              <a:rPr lang="en-US"/>
              <a:pPr>
                <a:defRPr/>
              </a:pPr>
              <a:t>‹nr.›</a:t>
            </a:fld>
            <a:endParaRPr lang="en-US"/>
          </a:p>
        </p:txBody>
      </p:sp>
    </p:spTree>
    <p:extLst>
      <p:ext uri="{BB962C8B-B14F-4D97-AF65-F5344CB8AC3E}">
        <p14:creationId xmlns:p14="http://schemas.microsoft.com/office/powerpoint/2010/main" val="7006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0D3C6C0-B54E-BF45-BEA3-DC97BA57618C}" type="datetimeFigureOut">
              <a:rPr lang="nl-NL" smtClean="0"/>
              <a:t>13-10-17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3C72845-BEA3-404A-ACCE-186921E81C19}" type="slidenum">
              <a:rPr lang="nl-NL" smtClean="0"/>
              <a:t>‹nr.›</a:t>
            </a:fld>
            <a:endParaRPr lang="nl-NL"/>
          </a:p>
        </p:txBody>
      </p:sp>
    </p:spTree>
    <p:extLst>
      <p:ext uri="{BB962C8B-B14F-4D97-AF65-F5344CB8AC3E}">
        <p14:creationId xmlns:p14="http://schemas.microsoft.com/office/powerpoint/2010/main" val="1919711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E0D3C6C0-B54E-BF45-BEA3-DC97BA57618C}" type="datetimeFigureOut">
              <a:rPr lang="nl-NL" smtClean="0"/>
              <a:t>13-10-17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3C72845-BEA3-404A-ACCE-186921E81C19}" type="slidenum">
              <a:rPr lang="nl-NL" smtClean="0"/>
              <a:t>‹nr.›</a:t>
            </a:fld>
            <a:endParaRPr lang="nl-NL"/>
          </a:p>
        </p:txBody>
      </p:sp>
    </p:spTree>
    <p:extLst>
      <p:ext uri="{BB962C8B-B14F-4D97-AF65-F5344CB8AC3E}">
        <p14:creationId xmlns:p14="http://schemas.microsoft.com/office/powerpoint/2010/main" val="3709616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0D3C6C0-B54E-BF45-BEA3-DC97BA57618C}" type="datetimeFigureOut">
              <a:rPr lang="nl-NL" smtClean="0"/>
              <a:t>13-10-17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3C72845-BEA3-404A-ACCE-186921E81C19}" type="slidenum">
              <a:rPr lang="nl-NL" smtClean="0"/>
              <a:t>‹nr.›</a:t>
            </a:fld>
            <a:endParaRPr lang="nl-NL"/>
          </a:p>
        </p:txBody>
      </p:sp>
    </p:spTree>
    <p:extLst>
      <p:ext uri="{BB962C8B-B14F-4D97-AF65-F5344CB8AC3E}">
        <p14:creationId xmlns:p14="http://schemas.microsoft.com/office/powerpoint/2010/main" val="1446264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0D3C6C0-B54E-BF45-BEA3-DC97BA57618C}" type="datetimeFigureOut">
              <a:rPr lang="nl-NL" smtClean="0"/>
              <a:t>13-10-17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3C72845-BEA3-404A-ACCE-186921E81C19}" type="slidenum">
              <a:rPr lang="nl-NL" smtClean="0"/>
              <a:t>‹nr.›</a:t>
            </a:fld>
            <a:endParaRPr lang="nl-NL"/>
          </a:p>
        </p:txBody>
      </p:sp>
    </p:spTree>
    <p:extLst>
      <p:ext uri="{BB962C8B-B14F-4D97-AF65-F5344CB8AC3E}">
        <p14:creationId xmlns:p14="http://schemas.microsoft.com/office/powerpoint/2010/main" val="480877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E0D3C6C0-B54E-BF45-BEA3-DC97BA57618C}" type="datetimeFigureOut">
              <a:rPr lang="nl-NL" smtClean="0"/>
              <a:t>13-10-17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3C72845-BEA3-404A-ACCE-186921E81C19}" type="slidenum">
              <a:rPr lang="nl-NL" smtClean="0"/>
              <a:t>‹nr.›</a:t>
            </a:fld>
            <a:endParaRPr lang="nl-NL"/>
          </a:p>
        </p:txBody>
      </p:sp>
    </p:spTree>
    <p:extLst>
      <p:ext uri="{BB962C8B-B14F-4D97-AF65-F5344CB8AC3E}">
        <p14:creationId xmlns:p14="http://schemas.microsoft.com/office/powerpoint/2010/main" val="111019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0D3C6C0-B54E-BF45-BEA3-DC97BA57618C}" type="datetimeFigureOut">
              <a:rPr lang="nl-NL" smtClean="0"/>
              <a:t>13-10-17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3C72845-BEA3-404A-ACCE-186921E81C19}" type="slidenum">
              <a:rPr lang="nl-NL" smtClean="0"/>
              <a:t>‹nr.›</a:t>
            </a:fld>
            <a:endParaRPr lang="nl-NL"/>
          </a:p>
        </p:txBody>
      </p:sp>
    </p:spTree>
    <p:extLst>
      <p:ext uri="{BB962C8B-B14F-4D97-AF65-F5344CB8AC3E}">
        <p14:creationId xmlns:p14="http://schemas.microsoft.com/office/powerpoint/2010/main" val="1355348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E0D3C6C0-B54E-BF45-BEA3-DC97BA57618C}" type="datetimeFigureOut">
              <a:rPr lang="nl-NL" smtClean="0"/>
              <a:t>13-10-17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3C72845-BEA3-404A-ACCE-186921E81C19}" type="slidenum">
              <a:rPr lang="nl-NL" smtClean="0"/>
              <a:t>‹nr.›</a:t>
            </a:fld>
            <a:endParaRPr lang="nl-NL"/>
          </a:p>
        </p:txBody>
      </p:sp>
    </p:spTree>
    <p:extLst>
      <p:ext uri="{BB962C8B-B14F-4D97-AF65-F5344CB8AC3E}">
        <p14:creationId xmlns:p14="http://schemas.microsoft.com/office/powerpoint/2010/main" val="1614158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E0D3C6C0-B54E-BF45-BEA3-DC97BA57618C}" type="datetimeFigureOut">
              <a:rPr lang="nl-NL" smtClean="0"/>
              <a:t>13-10-17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3C72845-BEA3-404A-ACCE-186921E81C19}" type="slidenum">
              <a:rPr lang="nl-NL" smtClean="0"/>
              <a:t>‹nr.›</a:t>
            </a:fld>
            <a:endParaRPr lang="nl-NL"/>
          </a:p>
        </p:txBody>
      </p:sp>
    </p:spTree>
    <p:extLst>
      <p:ext uri="{BB962C8B-B14F-4D97-AF65-F5344CB8AC3E}">
        <p14:creationId xmlns:p14="http://schemas.microsoft.com/office/powerpoint/2010/main" val="31236446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D3C6C0-B54E-BF45-BEA3-DC97BA57618C}" type="datetimeFigureOut">
              <a:rPr lang="nl-NL" smtClean="0"/>
              <a:t>13-10-17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72845-BEA3-404A-ACCE-186921E81C19}" type="slidenum">
              <a:rPr lang="nl-NL" smtClean="0"/>
              <a:t>‹nr.›</a:t>
            </a:fld>
            <a:endParaRPr lang="nl-NL"/>
          </a:p>
        </p:txBody>
      </p:sp>
    </p:spTree>
    <p:extLst>
      <p:ext uri="{BB962C8B-B14F-4D97-AF65-F5344CB8AC3E}">
        <p14:creationId xmlns:p14="http://schemas.microsoft.com/office/powerpoint/2010/main" val="3037706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431245"/>
            <a:ext cx="7772400" cy="1721405"/>
          </a:xfrm>
        </p:spPr>
        <p:txBody>
          <a:bodyPr/>
          <a:lstStyle/>
          <a:p>
            <a:r>
              <a:rPr lang="nl-NL" dirty="0" smtClean="0"/>
              <a:t>Eenzaamheid bij ouderen</a:t>
            </a:r>
            <a:endParaRPr lang="nl-NL" dirty="0"/>
          </a:p>
        </p:txBody>
      </p:sp>
      <p:sp>
        <p:nvSpPr>
          <p:cNvPr id="3" name="Subtitel 2"/>
          <p:cNvSpPr>
            <a:spLocks noGrp="1"/>
          </p:cNvSpPr>
          <p:nvPr>
            <p:ph type="subTitle" idx="1"/>
          </p:nvPr>
        </p:nvSpPr>
        <p:spPr/>
        <p:txBody>
          <a:bodyPr/>
          <a:lstStyle/>
          <a:p>
            <a:endParaRPr lang="nl-NL" dirty="0"/>
          </a:p>
        </p:txBody>
      </p:sp>
      <p:pic>
        <p:nvPicPr>
          <p:cNvPr id="4" name="Afbeelding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799" y="1863725"/>
            <a:ext cx="7772401"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170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b="1" dirty="0" smtClean="0">
                <a:latin typeface="Arial"/>
                <a:cs typeface="Arial"/>
              </a:rPr>
              <a:t>Waardigheid</a:t>
            </a:r>
            <a:endParaRPr lang="nl-NL" sz="3200" b="1" dirty="0">
              <a:latin typeface="Arial"/>
              <a:cs typeface="Arial"/>
            </a:endParaRPr>
          </a:p>
        </p:txBody>
      </p:sp>
      <p:sp>
        <p:nvSpPr>
          <p:cNvPr id="3" name="Tekstvak 2"/>
          <p:cNvSpPr txBox="1"/>
          <p:nvPr/>
        </p:nvSpPr>
        <p:spPr>
          <a:xfrm>
            <a:off x="227263" y="1844842"/>
            <a:ext cx="3101474" cy="4154983"/>
          </a:xfrm>
          <a:prstGeom prst="rect">
            <a:avLst/>
          </a:prstGeom>
          <a:noFill/>
        </p:spPr>
        <p:txBody>
          <a:bodyPr wrap="square" rtlCol="0">
            <a:spAutoFit/>
          </a:bodyPr>
          <a:lstStyle/>
          <a:p>
            <a:r>
              <a:rPr lang="nl-NL" sz="2400" b="1" dirty="0" smtClean="0">
                <a:latin typeface="Arial"/>
                <a:cs typeface="Arial"/>
              </a:rPr>
              <a:t>Intrinsieke waardigheid</a:t>
            </a:r>
            <a:r>
              <a:rPr lang="nl-NL" sz="2400" dirty="0" smtClean="0">
                <a:latin typeface="Arial"/>
                <a:cs typeface="Arial"/>
              </a:rPr>
              <a:t>: een vaststaand gegeven </a:t>
            </a:r>
          </a:p>
          <a:p>
            <a:endParaRPr lang="nl-NL" sz="2400" dirty="0">
              <a:latin typeface="Arial"/>
              <a:cs typeface="Arial"/>
            </a:endParaRPr>
          </a:p>
          <a:p>
            <a:r>
              <a:rPr lang="nl-NL" sz="2400" b="1" dirty="0" smtClean="0">
                <a:latin typeface="Arial"/>
                <a:cs typeface="Arial"/>
              </a:rPr>
              <a:t>Persoonlijke waardigheid</a:t>
            </a:r>
            <a:r>
              <a:rPr lang="nl-NL" sz="2400" dirty="0" smtClean="0">
                <a:latin typeface="Arial"/>
                <a:cs typeface="Arial"/>
              </a:rPr>
              <a:t>: ervaringsfeit</a:t>
            </a:r>
          </a:p>
          <a:p>
            <a:endParaRPr lang="nl-NL" sz="2400" dirty="0">
              <a:latin typeface="Arial"/>
              <a:cs typeface="Arial"/>
            </a:endParaRPr>
          </a:p>
          <a:p>
            <a:r>
              <a:rPr lang="nl-NL" sz="2400" b="1" dirty="0" smtClean="0">
                <a:latin typeface="Arial"/>
                <a:cs typeface="Arial"/>
              </a:rPr>
              <a:t>Sociale waardigheid</a:t>
            </a:r>
            <a:r>
              <a:rPr lang="nl-NL" sz="2400" dirty="0" smtClean="0">
                <a:latin typeface="Arial"/>
                <a:cs typeface="Arial"/>
              </a:rPr>
              <a:t>: erkenningspraktijk</a:t>
            </a:r>
            <a:endParaRPr lang="nl-NL" sz="2400" dirty="0">
              <a:latin typeface="Arial"/>
              <a:cs typeface="Arial"/>
            </a:endParaRPr>
          </a:p>
        </p:txBody>
      </p:sp>
      <p:pic>
        <p:nvPicPr>
          <p:cNvPr id="4" name="Afbeelding 3"/>
          <p:cNvPicPr/>
          <p:nvPr/>
        </p:nvPicPr>
        <p:blipFill>
          <a:blip r:embed="rId2">
            <a:extLst>
              <a:ext uri="{28A0092B-C50C-407E-A947-70E740481C1C}">
                <a14:useLocalDpi xmlns:a14="http://schemas.microsoft.com/office/drawing/2010/main" val="0"/>
              </a:ext>
            </a:extLst>
          </a:blip>
          <a:srcRect/>
          <a:stretch>
            <a:fillRect/>
          </a:stretch>
        </p:blipFill>
        <p:spPr bwMode="auto">
          <a:xfrm>
            <a:off x="3430527" y="2021370"/>
            <a:ext cx="5713473" cy="4836630"/>
          </a:xfrm>
          <a:prstGeom prst="rect">
            <a:avLst/>
          </a:prstGeom>
          <a:noFill/>
          <a:ln>
            <a:noFill/>
          </a:ln>
        </p:spPr>
      </p:pic>
    </p:spTree>
    <p:extLst>
      <p:ext uri="{BB962C8B-B14F-4D97-AF65-F5344CB8AC3E}">
        <p14:creationId xmlns:p14="http://schemas.microsoft.com/office/powerpoint/2010/main" val="11774486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subTitle" idx="1"/>
          </p:nvPr>
        </p:nvSpPr>
        <p:spPr>
          <a:xfrm>
            <a:off x="1371600" y="5362646"/>
            <a:ext cx="6400800" cy="1226677"/>
          </a:xfrm>
        </p:spPr>
        <p:txBody>
          <a:bodyPr anchor="t">
            <a:normAutofit fontScale="92500" lnSpcReduction="20000"/>
          </a:bodyPr>
          <a:lstStyle/>
          <a:p>
            <a:pPr eaLnBrk="1" hangingPunct="1">
              <a:buFont typeface="Wingdings" charset="0"/>
              <a:buNone/>
            </a:pPr>
            <a:endParaRPr lang="nl-NL" sz="2800" dirty="0" smtClean="0">
              <a:solidFill>
                <a:schemeClr val="bg1"/>
              </a:solidFill>
              <a:latin typeface="Times New Roman"/>
              <a:cs typeface="Times New Roman"/>
            </a:endParaRPr>
          </a:p>
          <a:p>
            <a:pPr eaLnBrk="1" hangingPunct="1">
              <a:buFont typeface="Wingdings" charset="0"/>
              <a:buNone/>
            </a:pPr>
            <a:r>
              <a:rPr lang="nl-NL" sz="2800" dirty="0" smtClean="0">
                <a:solidFill>
                  <a:schemeClr val="bg1"/>
                </a:solidFill>
                <a:latin typeface="Times New Roman"/>
                <a:cs typeface="Times New Roman"/>
              </a:rPr>
              <a:t>De </a:t>
            </a:r>
            <a:r>
              <a:rPr lang="nl-NL" sz="2800" dirty="0">
                <a:solidFill>
                  <a:schemeClr val="bg1"/>
                </a:solidFill>
                <a:latin typeface="Times New Roman"/>
                <a:cs typeface="Times New Roman"/>
              </a:rPr>
              <a:t>ouderen centraal binnen samenhangende zorg</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158" y="267368"/>
            <a:ext cx="5908843" cy="632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kstvak 1"/>
          <p:cNvSpPr txBox="1"/>
          <p:nvPr/>
        </p:nvSpPr>
        <p:spPr>
          <a:xfrm>
            <a:off x="218487" y="751000"/>
            <a:ext cx="3016671" cy="4031873"/>
          </a:xfrm>
          <a:prstGeom prst="rect">
            <a:avLst/>
          </a:prstGeom>
          <a:noFill/>
        </p:spPr>
        <p:txBody>
          <a:bodyPr wrap="square" rtlCol="0">
            <a:spAutoFit/>
          </a:bodyPr>
          <a:lstStyle/>
          <a:p>
            <a:endParaRPr lang="nl-NL" sz="3200" dirty="0" smtClean="0">
              <a:solidFill>
                <a:schemeClr val="bg1"/>
              </a:solidFill>
              <a:latin typeface="Arial"/>
              <a:cs typeface="Arial"/>
            </a:endParaRPr>
          </a:p>
          <a:p>
            <a:r>
              <a:rPr lang="nl-NL" sz="2800" dirty="0" smtClean="0">
                <a:latin typeface="Arial"/>
                <a:cs typeface="Arial"/>
              </a:rPr>
              <a:t>Samen wenen is niet alleen samen wenen om de worsteling van de ander , maar samen wenen om onze worsteling met het leven</a:t>
            </a:r>
            <a:endParaRPr lang="nl-NL" sz="2800" dirty="0">
              <a:latin typeface="Arial"/>
              <a:cs typeface="Arial"/>
            </a:endParaRPr>
          </a:p>
        </p:txBody>
      </p:sp>
    </p:spTree>
    <p:extLst>
      <p:ext uri="{BB962C8B-B14F-4D97-AF65-F5344CB8AC3E}">
        <p14:creationId xmlns:p14="http://schemas.microsoft.com/office/powerpoint/2010/main" val="20489884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469899" y="1"/>
            <a:ext cx="8219575" cy="4583161"/>
          </a:xfrm>
          <a:prstGeom prst="rect">
            <a:avLst/>
          </a:prstGeom>
        </p:spPr>
      </p:pic>
      <p:sp>
        <p:nvSpPr>
          <p:cNvPr id="3" name="Rechthoek 2"/>
          <p:cNvSpPr/>
          <p:nvPr/>
        </p:nvSpPr>
        <p:spPr>
          <a:xfrm>
            <a:off x="2341478" y="4761364"/>
            <a:ext cx="6388101" cy="1754327"/>
          </a:xfrm>
          <a:prstGeom prst="rect">
            <a:avLst/>
          </a:prstGeom>
        </p:spPr>
        <p:txBody>
          <a:bodyPr wrap="square">
            <a:spAutoFit/>
          </a:bodyPr>
          <a:lstStyle/>
          <a:p>
            <a:r>
              <a:rPr lang="nl-NL" dirty="0">
                <a:latin typeface="Arial"/>
                <a:cs typeface="Arial"/>
              </a:rPr>
              <a:t>“ Door de eeuwen heen zijn de mensen moe geweest, en hebben zij hun voeten op Gods aarde kapot gelopen, in kou en in warmte, en het hoort ook bij het leven…..ik ben niet alleen moe, of ziek, of treurig, of angstig, maar ik ben samen met miljoenen anderen uit vele eeuwen en het hoort bij het leven”</a:t>
            </a:r>
          </a:p>
        </p:txBody>
      </p:sp>
      <p:sp>
        <p:nvSpPr>
          <p:cNvPr id="4" name="Tekstvak 3"/>
          <p:cNvSpPr txBox="1"/>
          <p:nvPr/>
        </p:nvSpPr>
        <p:spPr>
          <a:xfrm>
            <a:off x="5935579" y="6301510"/>
            <a:ext cx="1531451" cy="369332"/>
          </a:xfrm>
          <a:prstGeom prst="rect">
            <a:avLst/>
          </a:prstGeom>
          <a:noFill/>
        </p:spPr>
        <p:txBody>
          <a:bodyPr wrap="none" rtlCol="0">
            <a:spAutoFit/>
          </a:bodyPr>
          <a:lstStyle/>
          <a:p>
            <a:r>
              <a:rPr lang="nl-NL" dirty="0" smtClean="0">
                <a:latin typeface="Arial"/>
                <a:cs typeface="Arial"/>
              </a:rPr>
              <a:t>Etty </a:t>
            </a:r>
            <a:r>
              <a:rPr lang="nl-NL" dirty="0" err="1" smtClean="0">
                <a:latin typeface="Arial"/>
                <a:cs typeface="Arial"/>
              </a:rPr>
              <a:t>Hillesum</a:t>
            </a:r>
            <a:endParaRPr lang="nl-NL" dirty="0">
              <a:latin typeface="Arial"/>
              <a:cs typeface="Arial"/>
            </a:endParaRPr>
          </a:p>
        </p:txBody>
      </p:sp>
    </p:spTree>
    <p:extLst>
      <p:ext uri="{BB962C8B-B14F-4D97-AF65-F5344CB8AC3E}">
        <p14:creationId xmlns:p14="http://schemas.microsoft.com/office/powerpoint/2010/main" val="2792104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Eerst de feiten</a:t>
            </a:r>
            <a:endParaRPr lang="nl-NL" dirty="0"/>
          </a:p>
        </p:txBody>
      </p:sp>
      <p:sp>
        <p:nvSpPr>
          <p:cNvPr id="3" name="Tekstvak 2"/>
          <p:cNvSpPr txBox="1"/>
          <p:nvPr/>
        </p:nvSpPr>
        <p:spPr>
          <a:xfrm>
            <a:off x="327731" y="1597583"/>
            <a:ext cx="7046188" cy="3539431"/>
          </a:xfrm>
          <a:prstGeom prst="rect">
            <a:avLst/>
          </a:prstGeom>
          <a:noFill/>
        </p:spPr>
        <p:txBody>
          <a:bodyPr wrap="square" rtlCol="0">
            <a:spAutoFit/>
          </a:bodyPr>
          <a:lstStyle/>
          <a:p>
            <a:r>
              <a:rPr lang="nl-NL" sz="2800" dirty="0" smtClean="0">
                <a:latin typeface="Arial"/>
                <a:cs typeface="Arial"/>
              </a:rPr>
              <a:t>15% van de 117.000 =17.500 ouderen in verpleeghuizen krijgt nooit visite</a:t>
            </a:r>
          </a:p>
          <a:p>
            <a:r>
              <a:rPr lang="nl-NL" sz="2800" dirty="0" smtClean="0">
                <a:latin typeface="Arial"/>
                <a:cs typeface="Arial"/>
              </a:rPr>
              <a:t>80% heeft familie die eens per week langskomt</a:t>
            </a:r>
          </a:p>
          <a:p>
            <a:r>
              <a:rPr lang="nl-NL" sz="2800" dirty="0" smtClean="0">
                <a:latin typeface="Arial"/>
                <a:cs typeface="Arial"/>
              </a:rPr>
              <a:t>1 op de 3 mensen kampt wel eens met eenzaamheid</a:t>
            </a:r>
          </a:p>
          <a:p>
            <a:r>
              <a:rPr lang="nl-NL" sz="2800" dirty="0" smtClean="0">
                <a:latin typeface="Arial"/>
                <a:cs typeface="Arial"/>
              </a:rPr>
              <a:t>Meer dan een miljoen Nederlanders zijn zeer eenzaam</a:t>
            </a:r>
            <a:endParaRPr lang="nl-NL" sz="2800" dirty="0">
              <a:latin typeface="Arial"/>
              <a:cs typeface="Arial"/>
            </a:endParaRPr>
          </a:p>
        </p:txBody>
      </p:sp>
    </p:spTree>
    <p:extLst>
      <p:ext uri="{BB962C8B-B14F-4D97-AF65-F5344CB8AC3E}">
        <p14:creationId xmlns:p14="http://schemas.microsoft.com/office/powerpoint/2010/main" val="11249732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jdelijke aanduiding voor dianummer 3"/>
          <p:cNvSpPr>
            <a:spLocks noGrp="1"/>
          </p:cNvSpPr>
          <p:nvPr>
            <p:ph type="sldNum" sz="quarter" idx="10"/>
          </p:nvPr>
        </p:nvSpPr>
        <p:spPr>
          <a:noFill/>
        </p:spPr>
        <p:txBody>
          <a:bodyPr/>
          <a:lstStyle>
            <a:lvl1pPr>
              <a:defRPr sz="2000">
                <a:solidFill>
                  <a:schemeClr val="tx1"/>
                </a:solidFill>
                <a:latin typeface="Arial" charset="0"/>
                <a:ea typeface="MS PGothic" charset="0"/>
                <a:cs typeface="MS PGothic" charset="0"/>
              </a:defRPr>
            </a:lvl1pPr>
            <a:lvl2pPr marL="628981" indent="-241916">
              <a:defRPr sz="2000">
                <a:solidFill>
                  <a:schemeClr val="tx1"/>
                </a:solidFill>
                <a:latin typeface="Arial" charset="0"/>
                <a:ea typeface="MS PGothic" charset="0"/>
                <a:cs typeface="MS PGothic" charset="0"/>
              </a:defRPr>
            </a:lvl2pPr>
            <a:lvl3pPr marL="967664" indent="-193533">
              <a:defRPr sz="2000">
                <a:solidFill>
                  <a:schemeClr val="tx1"/>
                </a:solidFill>
                <a:latin typeface="Arial" charset="0"/>
                <a:ea typeface="MS PGothic" charset="0"/>
                <a:cs typeface="MS PGothic" charset="0"/>
              </a:defRPr>
            </a:lvl3pPr>
            <a:lvl4pPr marL="1354729" indent="-193533">
              <a:defRPr sz="2000">
                <a:solidFill>
                  <a:schemeClr val="tx1"/>
                </a:solidFill>
                <a:latin typeface="Arial" charset="0"/>
                <a:ea typeface="MS PGothic" charset="0"/>
                <a:cs typeface="MS PGothic" charset="0"/>
              </a:defRPr>
            </a:lvl4pPr>
            <a:lvl5pPr marL="1741795" indent="-193533">
              <a:defRPr sz="2000">
                <a:solidFill>
                  <a:schemeClr val="tx1"/>
                </a:solidFill>
                <a:latin typeface="Arial" charset="0"/>
                <a:ea typeface="MS PGothic" charset="0"/>
                <a:cs typeface="MS PGothic" charset="0"/>
              </a:defRPr>
            </a:lvl5pPr>
            <a:lvl6pPr marL="2128860" indent="-193533" eaLnBrk="0" fontAlgn="base" hangingPunct="0">
              <a:spcBef>
                <a:spcPct val="0"/>
              </a:spcBef>
              <a:spcAft>
                <a:spcPct val="0"/>
              </a:spcAft>
              <a:defRPr sz="2000">
                <a:solidFill>
                  <a:schemeClr val="tx1"/>
                </a:solidFill>
                <a:latin typeface="Arial" charset="0"/>
                <a:ea typeface="MS PGothic" charset="0"/>
                <a:cs typeface="MS PGothic" charset="0"/>
              </a:defRPr>
            </a:lvl6pPr>
            <a:lvl7pPr marL="2515926" indent="-193533" eaLnBrk="0" fontAlgn="base" hangingPunct="0">
              <a:spcBef>
                <a:spcPct val="0"/>
              </a:spcBef>
              <a:spcAft>
                <a:spcPct val="0"/>
              </a:spcAft>
              <a:defRPr sz="2000">
                <a:solidFill>
                  <a:schemeClr val="tx1"/>
                </a:solidFill>
                <a:latin typeface="Arial" charset="0"/>
                <a:ea typeface="MS PGothic" charset="0"/>
                <a:cs typeface="MS PGothic" charset="0"/>
              </a:defRPr>
            </a:lvl7pPr>
            <a:lvl8pPr marL="2902991" indent="-193533" eaLnBrk="0" fontAlgn="base" hangingPunct="0">
              <a:spcBef>
                <a:spcPct val="0"/>
              </a:spcBef>
              <a:spcAft>
                <a:spcPct val="0"/>
              </a:spcAft>
              <a:defRPr sz="2000">
                <a:solidFill>
                  <a:schemeClr val="tx1"/>
                </a:solidFill>
                <a:latin typeface="Arial" charset="0"/>
                <a:ea typeface="MS PGothic" charset="0"/>
                <a:cs typeface="MS PGothic" charset="0"/>
              </a:defRPr>
            </a:lvl8pPr>
            <a:lvl9pPr marL="3290057" indent="-193533" eaLnBrk="0" fontAlgn="base" hangingPunct="0">
              <a:spcBef>
                <a:spcPct val="0"/>
              </a:spcBef>
              <a:spcAft>
                <a:spcPct val="0"/>
              </a:spcAft>
              <a:defRPr sz="2000">
                <a:solidFill>
                  <a:schemeClr val="tx1"/>
                </a:solidFill>
                <a:latin typeface="Arial" charset="0"/>
                <a:ea typeface="MS PGothic" charset="0"/>
                <a:cs typeface="MS PGothic" charset="0"/>
              </a:defRPr>
            </a:lvl9pPr>
          </a:lstStyle>
          <a:p>
            <a:fld id="{8826D6A6-5C07-7046-9F24-20D030FDE88F}" type="slidenum">
              <a:rPr lang="en-US" sz="1200"/>
              <a:pPr/>
              <a:t>3</a:t>
            </a:fld>
            <a:endParaRPr lang="en-US" sz="1200"/>
          </a:p>
        </p:txBody>
      </p:sp>
      <p:graphicFrame>
        <p:nvGraphicFramePr>
          <p:cNvPr id="6" name="Grafiek 5"/>
          <p:cNvGraphicFramePr>
            <a:graphicFrameLocks/>
          </p:cNvGraphicFramePr>
          <p:nvPr>
            <p:extLst>
              <p:ext uri="{D42A27DB-BD31-4B8C-83A1-F6EECF244321}">
                <p14:modId xmlns:p14="http://schemas.microsoft.com/office/powerpoint/2010/main" val="3155569283"/>
              </p:ext>
            </p:extLst>
          </p:nvPr>
        </p:nvGraphicFramePr>
        <p:xfrm>
          <a:off x="106948" y="0"/>
          <a:ext cx="9037052" cy="6857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70637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b="1" dirty="0" smtClean="0">
                <a:latin typeface="Arial"/>
                <a:cs typeface="Arial"/>
              </a:rPr>
              <a:t>Wat is eenzaamheid precies?</a:t>
            </a:r>
            <a:endParaRPr lang="nl-NL" sz="3200" b="1" dirty="0">
              <a:latin typeface="Arial"/>
              <a:cs typeface="Arial"/>
            </a:endParaRPr>
          </a:p>
        </p:txBody>
      </p:sp>
      <p:sp>
        <p:nvSpPr>
          <p:cNvPr id="4" name="Tekstvak 3"/>
          <p:cNvSpPr txBox="1"/>
          <p:nvPr/>
        </p:nvSpPr>
        <p:spPr>
          <a:xfrm>
            <a:off x="457200" y="1677066"/>
            <a:ext cx="8526379" cy="4832093"/>
          </a:xfrm>
          <a:prstGeom prst="rect">
            <a:avLst/>
          </a:prstGeom>
          <a:noFill/>
        </p:spPr>
        <p:txBody>
          <a:bodyPr wrap="square" rtlCol="0">
            <a:spAutoFit/>
          </a:bodyPr>
          <a:lstStyle/>
          <a:p>
            <a:r>
              <a:rPr lang="nl-NL" sz="2800" dirty="0" smtClean="0">
                <a:latin typeface="Arial"/>
                <a:cs typeface="Arial"/>
              </a:rPr>
              <a:t>Kun je andermans eenzaamheid wel begrijpen?</a:t>
            </a:r>
          </a:p>
          <a:p>
            <a:r>
              <a:rPr lang="nl-NL" sz="2800" dirty="0" smtClean="0">
                <a:latin typeface="Arial"/>
                <a:cs typeface="Arial"/>
              </a:rPr>
              <a:t>Is eenzaamheid een probleem of is het een ervaring, die onlosmakelijk verbonden is met het leven?</a:t>
            </a:r>
          </a:p>
          <a:p>
            <a:r>
              <a:rPr lang="nl-NL" sz="2800" dirty="0" smtClean="0">
                <a:latin typeface="Arial"/>
                <a:cs typeface="Arial"/>
              </a:rPr>
              <a:t>Moeten we iets aan eenzaamheid doen? </a:t>
            </a:r>
          </a:p>
          <a:p>
            <a:r>
              <a:rPr lang="nl-NL" sz="2800" dirty="0" smtClean="0">
                <a:latin typeface="Arial"/>
                <a:cs typeface="Arial"/>
              </a:rPr>
              <a:t>En zo ja wat is dan het juiste?</a:t>
            </a:r>
          </a:p>
          <a:p>
            <a:endParaRPr lang="nl-NL" sz="2800" dirty="0">
              <a:latin typeface="Arial"/>
              <a:cs typeface="Arial"/>
            </a:endParaRPr>
          </a:p>
          <a:p>
            <a:endParaRPr lang="nl-NL" sz="2800" dirty="0" smtClean="0">
              <a:latin typeface="Arial"/>
              <a:cs typeface="Arial"/>
            </a:endParaRPr>
          </a:p>
          <a:p>
            <a:endParaRPr lang="nl-NL" sz="2800" dirty="0">
              <a:latin typeface="Arial"/>
              <a:cs typeface="Arial"/>
            </a:endParaRPr>
          </a:p>
          <a:p>
            <a:r>
              <a:rPr lang="nl-NL" sz="2800" dirty="0" smtClean="0">
                <a:latin typeface="Arial"/>
                <a:cs typeface="Arial"/>
              </a:rPr>
              <a:t>‘ je volledig onzichtbaar voelen en tegelijk het gevoel, dat je bijna ondraaglijk te kijk staat’ </a:t>
            </a:r>
          </a:p>
          <a:p>
            <a:r>
              <a:rPr lang="nl-NL" sz="2800" dirty="0">
                <a:latin typeface="Arial"/>
                <a:cs typeface="Arial"/>
              </a:rPr>
              <a:t> </a:t>
            </a:r>
            <a:r>
              <a:rPr lang="nl-NL" sz="2800" dirty="0" smtClean="0">
                <a:latin typeface="Arial"/>
                <a:cs typeface="Arial"/>
              </a:rPr>
              <a:t>                                                         Laing</a:t>
            </a:r>
            <a:endParaRPr lang="nl-NL" sz="2800" dirty="0">
              <a:latin typeface="Arial"/>
              <a:cs typeface="Arial"/>
            </a:endParaRPr>
          </a:p>
        </p:txBody>
      </p:sp>
    </p:spTree>
    <p:extLst>
      <p:ext uri="{BB962C8B-B14F-4D97-AF65-F5344CB8AC3E}">
        <p14:creationId xmlns:p14="http://schemas.microsoft.com/office/powerpoint/2010/main" val="38752310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b="1" dirty="0" smtClean="0">
                <a:latin typeface="Arial"/>
                <a:cs typeface="Arial"/>
              </a:rPr>
              <a:t> eenzaamheid als sociaal maatschappelijk probleem</a:t>
            </a:r>
            <a:endParaRPr lang="nl-NL" sz="3200" b="1" dirty="0">
              <a:latin typeface="Arial"/>
              <a:cs typeface="Arial"/>
            </a:endParaRPr>
          </a:p>
        </p:txBody>
      </p:sp>
      <p:sp>
        <p:nvSpPr>
          <p:cNvPr id="4" name="Tekstvak 3"/>
          <p:cNvSpPr txBox="1"/>
          <p:nvPr/>
        </p:nvSpPr>
        <p:spPr>
          <a:xfrm>
            <a:off x="457200" y="1677066"/>
            <a:ext cx="10072909" cy="4401205"/>
          </a:xfrm>
          <a:prstGeom prst="rect">
            <a:avLst/>
          </a:prstGeom>
          <a:noFill/>
        </p:spPr>
        <p:txBody>
          <a:bodyPr wrap="square" rtlCol="0">
            <a:spAutoFit/>
          </a:bodyPr>
          <a:lstStyle/>
          <a:p>
            <a:r>
              <a:rPr lang="nl-NL" sz="2800" dirty="0" smtClean="0">
                <a:latin typeface="Arial"/>
                <a:cs typeface="Arial"/>
              </a:rPr>
              <a:t>Wetenschappelijke benadering: tekort aan sociale </a:t>
            </a:r>
          </a:p>
          <a:p>
            <a:r>
              <a:rPr lang="nl-NL" sz="2800" dirty="0" smtClean="0">
                <a:latin typeface="Arial"/>
                <a:cs typeface="Arial"/>
              </a:rPr>
              <a:t>relaties; kwantitatief en kwalitatief</a:t>
            </a:r>
          </a:p>
          <a:p>
            <a:endParaRPr lang="nl-NL" sz="2800" dirty="0">
              <a:latin typeface="Arial"/>
              <a:cs typeface="Arial"/>
            </a:endParaRPr>
          </a:p>
          <a:p>
            <a:r>
              <a:rPr lang="nl-NL" sz="2800" b="1" dirty="0" smtClean="0">
                <a:latin typeface="Arial"/>
                <a:cs typeface="Arial"/>
              </a:rPr>
              <a:t>Oplossing</a:t>
            </a:r>
            <a:r>
              <a:rPr lang="nl-NL" sz="2800" dirty="0" smtClean="0">
                <a:latin typeface="Arial"/>
                <a:cs typeface="Arial"/>
              </a:rPr>
              <a:t>: sociale interventies? </a:t>
            </a:r>
            <a:r>
              <a:rPr lang="nl-NL" sz="2800" dirty="0" err="1" smtClean="0">
                <a:latin typeface="Arial"/>
                <a:cs typeface="Arial"/>
              </a:rPr>
              <a:t>Sociobot</a:t>
            </a:r>
            <a:r>
              <a:rPr lang="nl-NL" sz="2800" dirty="0" smtClean="0">
                <a:latin typeface="Arial"/>
                <a:cs typeface="Arial"/>
              </a:rPr>
              <a:t>?</a:t>
            </a:r>
          </a:p>
          <a:p>
            <a:endParaRPr lang="nl-NL" sz="2800" dirty="0">
              <a:latin typeface="Arial"/>
              <a:cs typeface="Arial"/>
            </a:endParaRPr>
          </a:p>
          <a:p>
            <a:r>
              <a:rPr lang="nl-NL" sz="2800" dirty="0" smtClean="0">
                <a:latin typeface="Arial"/>
                <a:cs typeface="Arial"/>
              </a:rPr>
              <a:t>Eenzaamheid als existentieel gegeven; onlosmakelijk verbonden met het menselijk bestaan</a:t>
            </a:r>
          </a:p>
          <a:p>
            <a:endParaRPr lang="nl-NL" sz="2800" dirty="0">
              <a:latin typeface="Arial"/>
              <a:cs typeface="Arial"/>
            </a:endParaRPr>
          </a:p>
          <a:p>
            <a:r>
              <a:rPr lang="nl-NL" sz="2800" b="1" dirty="0" smtClean="0">
                <a:latin typeface="Arial"/>
                <a:cs typeface="Arial"/>
              </a:rPr>
              <a:t>Niet oplossen </a:t>
            </a:r>
            <a:r>
              <a:rPr lang="nl-NL" sz="2800" dirty="0" smtClean="0">
                <a:latin typeface="Arial"/>
                <a:cs typeface="Arial"/>
              </a:rPr>
              <a:t>maar wederkerig luisteren en spreken</a:t>
            </a:r>
          </a:p>
          <a:p>
            <a:endParaRPr lang="nl-NL" sz="2800" dirty="0">
              <a:latin typeface="Arial"/>
              <a:cs typeface="Arial"/>
            </a:endParaRPr>
          </a:p>
        </p:txBody>
      </p:sp>
    </p:spTree>
    <p:extLst>
      <p:ext uri="{BB962C8B-B14F-4D97-AF65-F5344CB8AC3E}">
        <p14:creationId xmlns:p14="http://schemas.microsoft.com/office/powerpoint/2010/main" val="23553782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oudere op motorLevensverhalen_239514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5683" y="0"/>
            <a:ext cx="5708317" cy="7339263"/>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0" y="-1844842"/>
            <a:ext cx="3435683" cy="7109637"/>
          </a:xfrm>
          <a:prstGeom prst="rect">
            <a:avLst/>
          </a:prstGeom>
        </p:spPr>
        <p:txBody>
          <a:bodyPr wrap="square">
            <a:spAutoFit/>
          </a:bodyPr>
          <a:lstStyle/>
          <a:p>
            <a:endParaRPr lang="nl-NL" sz="2400" dirty="0" smtClean="0">
              <a:solidFill>
                <a:schemeClr val="bg1"/>
              </a:solidFill>
              <a:latin typeface="Arial"/>
              <a:cs typeface="Arial"/>
            </a:endParaRPr>
          </a:p>
          <a:p>
            <a:endParaRPr lang="nl-NL" sz="2400" dirty="0">
              <a:solidFill>
                <a:schemeClr val="bg1"/>
              </a:solidFill>
              <a:latin typeface="Arial"/>
              <a:cs typeface="Arial"/>
            </a:endParaRPr>
          </a:p>
          <a:p>
            <a:endParaRPr lang="nl-NL" sz="2400" dirty="0" smtClean="0">
              <a:solidFill>
                <a:schemeClr val="bg1"/>
              </a:solidFill>
              <a:latin typeface="Arial"/>
              <a:cs typeface="Arial"/>
            </a:endParaRPr>
          </a:p>
          <a:p>
            <a:endParaRPr lang="nl-NL" sz="2400" dirty="0">
              <a:solidFill>
                <a:schemeClr val="bg1"/>
              </a:solidFill>
              <a:latin typeface="Arial"/>
              <a:cs typeface="Arial"/>
            </a:endParaRPr>
          </a:p>
          <a:p>
            <a:endParaRPr lang="nl-NL" sz="2400" dirty="0" smtClean="0">
              <a:solidFill>
                <a:schemeClr val="bg1"/>
              </a:solidFill>
              <a:latin typeface="Arial"/>
              <a:cs typeface="Arial"/>
            </a:endParaRPr>
          </a:p>
          <a:p>
            <a:endParaRPr lang="nl-NL" sz="2400" dirty="0">
              <a:solidFill>
                <a:schemeClr val="bg1"/>
              </a:solidFill>
              <a:latin typeface="Arial"/>
              <a:cs typeface="Arial"/>
            </a:endParaRPr>
          </a:p>
          <a:p>
            <a:r>
              <a:rPr lang="nl-NL" sz="2400" dirty="0" smtClean="0">
                <a:latin typeface="Arial"/>
                <a:cs typeface="Arial"/>
              </a:rPr>
              <a:t>Waardigheid </a:t>
            </a:r>
            <a:r>
              <a:rPr lang="nl-NL" sz="2400" dirty="0">
                <a:latin typeface="Arial"/>
                <a:cs typeface="Arial"/>
              </a:rPr>
              <a:t>is geen individuele eigenschap, maar een </a:t>
            </a:r>
          </a:p>
          <a:p>
            <a:r>
              <a:rPr lang="nl-NL" sz="2400" dirty="0">
                <a:latin typeface="Arial"/>
                <a:cs typeface="Arial"/>
              </a:rPr>
              <a:t>negatief ‘ bezit ’ dat we alleen bezitten in het verlangen naar erkenning door anderen en het besef dat we overgeleverd zijn aan elkaar</a:t>
            </a:r>
          </a:p>
          <a:p>
            <a:endParaRPr lang="nl-NL" sz="2400" dirty="0">
              <a:latin typeface="Arial"/>
              <a:cs typeface="Arial"/>
            </a:endParaRPr>
          </a:p>
          <a:p>
            <a:r>
              <a:rPr lang="nl-NL" sz="2400" dirty="0">
                <a:latin typeface="Arial"/>
                <a:cs typeface="Arial"/>
              </a:rPr>
              <a:t>                                                 Frits de Lange</a:t>
            </a:r>
          </a:p>
        </p:txBody>
      </p:sp>
    </p:spTree>
    <p:extLst>
      <p:ext uri="{BB962C8B-B14F-4D97-AF65-F5344CB8AC3E}">
        <p14:creationId xmlns:p14="http://schemas.microsoft.com/office/powerpoint/2010/main" val="23139197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1" descr="oudererrij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4317" y="588210"/>
            <a:ext cx="4959684" cy="597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hoek 1"/>
          <p:cNvSpPr/>
          <p:nvPr/>
        </p:nvSpPr>
        <p:spPr>
          <a:xfrm>
            <a:off x="0" y="0"/>
            <a:ext cx="4184318" cy="6432529"/>
          </a:xfrm>
          <a:prstGeom prst="rect">
            <a:avLst/>
          </a:prstGeom>
        </p:spPr>
        <p:txBody>
          <a:bodyPr wrap="square">
            <a:spAutoFit/>
          </a:bodyPr>
          <a:lstStyle/>
          <a:p>
            <a:endParaRPr lang="nl-NL" sz="2800" b="1" dirty="0" smtClean="0">
              <a:solidFill>
                <a:schemeClr val="bg1"/>
              </a:solidFill>
              <a:latin typeface="Arial"/>
              <a:cs typeface="Arial"/>
            </a:endParaRPr>
          </a:p>
          <a:p>
            <a:endParaRPr lang="nl-NL" sz="2400" b="1" dirty="0" smtClean="0">
              <a:latin typeface="Arial"/>
              <a:cs typeface="Arial"/>
            </a:endParaRPr>
          </a:p>
          <a:p>
            <a:r>
              <a:rPr lang="nl-NL" sz="2400" b="1" dirty="0" smtClean="0">
                <a:latin typeface="Arial"/>
                <a:cs typeface="Arial"/>
              </a:rPr>
              <a:t>Disengagement </a:t>
            </a:r>
            <a:r>
              <a:rPr lang="nl-NL" sz="2400" b="1" dirty="0">
                <a:latin typeface="Arial"/>
                <a:cs typeface="Arial"/>
              </a:rPr>
              <a:t>theorie: </a:t>
            </a:r>
            <a:r>
              <a:rPr lang="nl-NL" sz="2400" dirty="0">
                <a:latin typeface="Arial"/>
                <a:cs typeface="Arial"/>
              </a:rPr>
              <a:t>ouder worden is een proces van </a:t>
            </a:r>
          </a:p>
          <a:p>
            <a:r>
              <a:rPr lang="nl-NL" sz="2400" dirty="0">
                <a:latin typeface="Arial"/>
                <a:cs typeface="Arial"/>
              </a:rPr>
              <a:t>afscheid nemen</a:t>
            </a:r>
          </a:p>
          <a:p>
            <a:endParaRPr lang="nl-NL" sz="2400" b="1" dirty="0">
              <a:latin typeface="Arial"/>
              <a:cs typeface="Arial"/>
            </a:endParaRPr>
          </a:p>
          <a:p>
            <a:r>
              <a:rPr lang="nl-NL" sz="2400" b="1" dirty="0">
                <a:latin typeface="Arial"/>
                <a:cs typeface="Arial"/>
              </a:rPr>
              <a:t>Active </a:t>
            </a:r>
            <a:r>
              <a:rPr lang="nl-NL" sz="2400" b="1" dirty="0" err="1">
                <a:latin typeface="Arial"/>
                <a:cs typeface="Arial"/>
              </a:rPr>
              <a:t>ageing</a:t>
            </a:r>
            <a:r>
              <a:rPr lang="nl-NL" sz="2400" dirty="0">
                <a:latin typeface="Arial"/>
                <a:cs typeface="Arial"/>
              </a:rPr>
              <a:t>: participatie i.p.v. Terugtrekken en loslaten (WHO)</a:t>
            </a:r>
          </a:p>
          <a:p>
            <a:endParaRPr lang="nl-NL" sz="2400" b="1" dirty="0">
              <a:latin typeface="Arial"/>
              <a:cs typeface="Arial"/>
            </a:endParaRPr>
          </a:p>
          <a:p>
            <a:r>
              <a:rPr lang="nl-NL" sz="2400" b="1" dirty="0" smtClean="0">
                <a:latin typeface="Arial"/>
                <a:cs typeface="Arial"/>
              </a:rPr>
              <a:t>Gerotranscendentie</a:t>
            </a:r>
            <a:r>
              <a:rPr lang="nl-NL" sz="2400" b="1" dirty="0">
                <a:latin typeface="Arial"/>
                <a:cs typeface="Arial"/>
              </a:rPr>
              <a:t>: </a:t>
            </a:r>
            <a:r>
              <a:rPr lang="nl-NL" sz="2400" dirty="0">
                <a:latin typeface="Arial"/>
                <a:cs typeface="Arial"/>
              </a:rPr>
              <a:t>verschuiving in de eigen identiteit; meer behoefte aan stilte ,contemplatie en meditatie: positieve eenzaamheid</a:t>
            </a:r>
          </a:p>
        </p:txBody>
      </p:sp>
    </p:spTree>
    <p:extLst>
      <p:ext uri="{BB962C8B-B14F-4D97-AF65-F5344CB8AC3E}">
        <p14:creationId xmlns:p14="http://schemas.microsoft.com/office/powerpoint/2010/main" val="41760928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Arial"/>
                <a:cs typeface="Arial"/>
              </a:rPr>
              <a:t>Meritocratisch ideaal</a:t>
            </a:r>
            <a:endParaRPr lang="nl-NL" dirty="0">
              <a:latin typeface="Arial"/>
              <a:cs typeface="Arial"/>
            </a:endParaRPr>
          </a:p>
        </p:txBody>
      </p:sp>
      <p:sp>
        <p:nvSpPr>
          <p:cNvPr id="3" name="Tekstvak 2"/>
          <p:cNvSpPr txBox="1"/>
          <p:nvPr/>
        </p:nvSpPr>
        <p:spPr>
          <a:xfrm>
            <a:off x="227263" y="2312737"/>
            <a:ext cx="4866104" cy="4524315"/>
          </a:xfrm>
          <a:prstGeom prst="rect">
            <a:avLst/>
          </a:prstGeom>
          <a:noFill/>
        </p:spPr>
        <p:txBody>
          <a:bodyPr wrap="square" rtlCol="0">
            <a:spAutoFit/>
          </a:bodyPr>
          <a:lstStyle/>
          <a:p>
            <a:r>
              <a:rPr lang="nl-NL" sz="2400" b="1" dirty="0" smtClean="0">
                <a:latin typeface="Arial"/>
                <a:cs typeface="Arial"/>
              </a:rPr>
              <a:t>Het onafhankelijke, zelfsturende en economisch productieve individu</a:t>
            </a:r>
          </a:p>
          <a:p>
            <a:endParaRPr lang="nl-NL" sz="2400" dirty="0">
              <a:latin typeface="Arial"/>
              <a:cs typeface="Arial"/>
            </a:endParaRPr>
          </a:p>
          <a:p>
            <a:endParaRPr lang="nl-NL" sz="2400" dirty="0" smtClean="0">
              <a:latin typeface="Arial"/>
              <a:cs typeface="Arial"/>
            </a:endParaRPr>
          </a:p>
          <a:p>
            <a:endParaRPr lang="nl-NL" sz="2400" dirty="0" smtClean="0">
              <a:latin typeface="Arial"/>
              <a:cs typeface="Arial"/>
            </a:endParaRPr>
          </a:p>
          <a:p>
            <a:endParaRPr lang="nl-NL" sz="2400" dirty="0">
              <a:latin typeface="Arial"/>
              <a:cs typeface="Arial"/>
            </a:endParaRPr>
          </a:p>
          <a:p>
            <a:endParaRPr lang="nl-NL" sz="2400" dirty="0" smtClean="0">
              <a:latin typeface="Arial"/>
              <a:cs typeface="Arial"/>
            </a:endParaRPr>
          </a:p>
          <a:p>
            <a:r>
              <a:rPr lang="nl-NL" sz="2400" dirty="0" smtClean="0">
                <a:latin typeface="Arial"/>
                <a:cs typeface="Arial"/>
              </a:rPr>
              <a:t>Sociale excommunicatie of sociale dood</a:t>
            </a:r>
          </a:p>
          <a:p>
            <a:endParaRPr lang="nl-NL" sz="2400" dirty="0">
              <a:latin typeface="Arial"/>
              <a:cs typeface="Arial"/>
            </a:endParaRPr>
          </a:p>
          <a:p>
            <a:r>
              <a:rPr lang="nl-NL" sz="2400" dirty="0" smtClean="0">
                <a:latin typeface="Arial"/>
                <a:cs typeface="Arial"/>
              </a:rPr>
              <a:t>Vernedering  en schaamte</a:t>
            </a:r>
            <a:endParaRPr lang="nl-NL" sz="2400" dirty="0">
              <a:latin typeface="Arial"/>
              <a:cs typeface="Arial"/>
            </a:endParaRPr>
          </a:p>
        </p:txBody>
      </p:sp>
      <p:pic>
        <p:nvPicPr>
          <p:cNvPr id="4" name="Afbeelding 3"/>
          <p:cNvPicPr>
            <a:picLocks noChangeAspect="1"/>
          </p:cNvPicPr>
          <p:nvPr/>
        </p:nvPicPr>
        <p:blipFill>
          <a:blip r:embed="rId2"/>
          <a:stretch>
            <a:fillRect/>
          </a:stretch>
        </p:blipFill>
        <p:spPr>
          <a:xfrm>
            <a:off x="5093367" y="1417638"/>
            <a:ext cx="4050631" cy="5440361"/>
          </a:xfrm>
          <a:prstGeom prst="rect">
            <a:avLst/>
          </a:prstGeom>
        </p:spPr>
      </p:pic>
    </p:spTree>
    <p:extLst>
      <p:ext uri="{BB962C8B-B14F-4D97-AF65-F5344CB8AC3E}">
        <p14:creationId xmlns:p14="http://schemas.microsoft.com/office/powerpoint/2010/main" val="17930243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b="1" dirty="0" smtClean="0">
                <a:latin typeface="Arial"/>
                <a:cs typeface="Arial"/>
              </a:rPr>
              <a:t>Nieuwe trend in Zweden</a:t>
            </a:r>
            <a:endParaRPr lang="nl-NL" sz="3200" b="1" dirty="0">
              <a:latin typeface="Arial"/>
              <a:cs typeface="Arial"/>
            </a:endParaRPr>
          </a:p>
        </p:txBody>
      </p:sp>
      <p:sp>
        <p:nvSpPr>
          <p:cNvPr id="4" name="Tekstvak 3"/>
          <p:cNvSpPr txBox="1"/>
          <p:nvPr/>
        </p:nvSpPr>
        <p:spPr>
          <a:xfrm>
            <a:off x="160422" y="1176421"/>
            <a:ext cx="9725888" cy="1384995"/>
          </a:xfrm>
          <a:prstGeom prst="rect">
            <a:avLst/>
          </a:prstGeom>
          <a:noFill/>
        </p:spPr>
        <p:txBody>
          <a:bodyPr wrap="square" rtlCol="0">
            <a:spAutoFit/>
          </a:bodyPr>
          <a:lstStyle/>
          <a:p>
            <a:r>
              <a:rPr lang="nl-NL" sz="2800" dirty="0" smtClean="0">
                <a:latin typeface="Arial"/>
                <a:cs typeface="Arial"/>
              </a:rPr>
              <a:t>Denk negatief, niet positief</a:t>
            </a:r>
          </a:p>
          <a:p>
            <a:r>
              <a:rPr lang="nl-NL" sz="2800" dirty="0" smtClean="0">
                <a:latin typeface="Arial"/>
                <a:cs typeface="Arial"/>
              </a:rPr>
              <a:t>We verliezen de vaardigheid om om te gaan</a:t>
            </a:r>
          </a:p>
          <a:p>
            <a:r>
              <a:rPr lang="nl-NL" sz="2800" dirty="0">
                <a:latin typeface="Arial"/>
                <a:cs typeface="Arial"/>
              </a:rPr>
              <a:t>m</a:t>
            </a:r>
            <a:r>
              <a:rPr lang="nl-NL" sz="2800" dirty="0" smtClean="0">
                <a:latin typeface="Arial"/>
                <a:cs typeface="Arial"/>
              </a:rPr>
              <a:t>et tegenslagen.</a:t>
            </a:r>
            <a:endParaRPr lang="nl-NL" sz="2800" dirty="0">
              <a:latin typeface="Arial"/>
              <a:cs typeface="Arial"/>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1" y="2746081"/>
            <a:ext cx="6552866" cy="3978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110433482"/>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80"/>
    </a:dk1>
    <a:lt1>
      <a:srgbClr val="FFFFFF"/>
    </a:lt1>
    <a:dk2>
      <a:srgbClr val="FFFFFF"/>
    </a:dk2>
    <a:lt2>
      <a:srgbClr val="808080"/>
    </a:lt2>
    <a:accent1>
      <a:srgbClr val="000080"/>
    </a:accent1>
    <a:accent2>
      <a:srgbClr val="F0E800"/>
    </a:accent2>
    <a:accent3>
      <a:srgbClr val="FFFFFF"/>
    </a:accent3>
    <a:accent4>
      <a:srgbClr val="00006C"/>
    </a:accent4>
    <a:accent5>
      <a:srgbClr val="AAAAC0"/>
    </a:accent5>
    <a:accent6>
      <a:srgbClr val="D9D200"/>
    </a:accent6>
    <a:hlink>
      <a:srgbClr val="A1217C"/>
    </a:hlink>
    <a:folHlink>
      <a:srgbClr val="5BB244"/>
    </a:folHlink>
  </a:clrScheme>
  <a:fontScheme name="Blank Presentation">
    <a:majorFont>
      <a:latin typeface="Arial"/>
      <a:ea typeface="ＭＳ Ｐゴシック"/>
      <a:cs typeface=""/>
    </a:majorFont>
    <a:minorFont>
      <a:latin typeface="Arial"/>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1424</TotalTime>
  <Words>401</Words>
  <Application>Microsoft Macintosh PowerPoint</Application>
  <PresentationFormat>Diavoorstelling (4:3)</PresentationFormat>
  <Paragraphs>74</Paragraphs>
  <Slides>12</Slides>
  <Notes>2</Notes>
  <HiddenSlides>0</HiddenSlides>
  <MMClips>0</MMClips>
  <ScaleCrop>false</ScaleCrop>
  <HeadingPairs>
    <vt:vector size="4" baseType="variant">
      <vt:variant>
        <vt:lpstr>Thema</vt:lpstr>
      </vt:variant>
      <vt:variant>
        <vt:i4>1</vt:i4>
      </vt:variant>
      <vt:variant>
        <vt:lpstr>Diatitels</vt:lpstr>
      </vt:variant>
      <vt:variant>
        <vt:i4>12</vt:i4>
      </vt:variant>
    </vt:vector>
  </HeadingPairs>
  <TitlesOfParts>
    <vt:vector size="13" baseType="lpstr">
      <vt:lpstr>Office-thema</vt:lpstr>
      <vt:lpstr>Eenzaamheid bij ouderen</vt:lpstr>
      <vt:lpstr>Eerst de feiten</vt:lpstr>
      <vt:lpstr>PowerPoint-presentatie</vt:lpstr>
      <vt:lpstr>Wat is eenzaamheid precies?</vt:lpstr>
      <vt:lpstr> eenzaamheid als sociaal maatschappelijk probleem</vt:lpstr>
      <vt:lpstr>PowerPoint-presentatie</vt:lpstr>
      <vt:lpstr>PowerPoint-presentatie</vt:lpstr>
      <vt:lpstr>Meritocratisch ideaal</vt:lpstr>
      <vt:lpstr>Nieuwe trend in Zweden</vt:lpstr>
      <vt:lpstr>Waardigheid</vt:lpstr>
      <vt:lpstr>PowerPoint-presentatie</vt:lpstr>
      <vt:lpstr>PowerPoint-presentatie</vt:lpstr>
    </vt:vector>
  </TitlesOfParts>
  <Company>MM Holding BV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M&amp;P Boorsma</dc:creator>
  <cp:lastModifiedBy>M&amp;P Boorsma</cp:lastModifiedBy>
  <cp:revision>24</cp:revision>
  <dcterms:created xsi:type="dcterms:W3CDTF">2017-10-09T10:12:09Z</dcterms:created>
  <dcterms:modified xsi:type="dcterms:W3CDTF">2017-10-13T11:18:05Z</dcterms:modified>
</cp:coreProperties>
</file>